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sldIdLst>
    <p:sldId id="1225" r:id="rId2"/>
    <p:sldId id="1224" r:id="rId3"/>
    <p:sldId id="1226" r:id="rId4"/>
    <p:sldId id="1227" r:id="rId5"/>
    <p:sldId id="1228" r:id="rId6"/>
    <p:sldId id="1229" r:id="rId7"/>
    <p:sldId id="1230" r:id="rId8"/>
    <p:sldId id="1231" r:id="rId9"/>
    <p:sldId id="1232" r:id="rId10"/>
    <p:sldId id="1233" r:id="rId11"/>
    <p:sldId id="1234" r:id="rId12"/>
    <p:sldId id="1236" r:id="rId13"/>
    <p:sldId id="1237" r:id="rId14"/>
    <p:sldId id="1241" r:id="rId15"/>
    <p:sldId id="1238" r:id="rId16"/>
    <p:sldId id="1235" r:id="rId17"/>
    <p:sldId id="1239" r:id="rId18"/>
    <p:sldId id="1240" r:id="rId19"/>
    <p:sldId id="1243" r:id="rId20"/>
    <p:sldId id="1244" r:id="rId21"/>
    <p:sldId id="1245" r:id="rId22"/>
    <p:sldId id="1251" r:id="rId23"/>
    <p:sldId id="1252" r:id="rId24"/>
    <p:sldId id="1253" r:id="rId25"/>
    <p:sldId id="1254" r:id="rId26"/>
    <p:sldId id="1255" r:id="rId27"/>
    <p:sldId id="1246" r:id="rId28"/>
    <p:sldId id="1247" r:id="rId29"/>
    <p:sldId id="1248" r:id="rId30"/>
    <p:sldId id="1249" r:id="rId31"/>
    <p:sldId id="1250" r:id="rId32"/>
    <p:sldId id="112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5556"/>
    <a:srgbClr val="000000"/>
    <a:srgbClr val="D9D9D9"/>
    <a:srgbClr val="818181"/>
    <a:srgbClr val="FFFFFF"/>
    <a:srgbClr val="C7D5E5"/>
    <a:srgbClr val="BE4C49"/>
    <a:srgbClr val="D32720"/>
    <a:srgbClr val="B9CDE5"/>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autoAdjust="0"/>
    <p:restoredTop sz="72518" autoAdjust="0"/>
  </p:normalViewPr>
  <p:slideViewPr>
    <p:cSldViewPr snapToGrid="0">
      <p:cViewPr varScale="1">
        <p:scale>
          <a:sx n="76" d="100"/>
          <a:sy n="76" d="100"/>
        </p:scale>
        <p:origin x="2124" y="9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terms, during the morphological erosion operation, the structuring element (SE) is translated over each pixel of the image. The pixel corresponding to the center of the SE is retained only if </a:t>
            </a:r>
            <a:r>
              <a:rPr lang="en-US" b="1" dirty="0"/>
              <a:t>all</a:t>
            </a:r>
            <a:r>
              <a:rPr lang="en-US" dirty="0"/>
              <a:t> pixels within the SE fit entirely within the object region.</a:t>
            </a:r>
            <a:br>
              <a:rPr lang="en-US" dirty="0"/>
            </a:br>
            <a:r>
              <a:rPr lang="en-US" dirty="0"/>
              <a:t>If the SE is not completely contained within the object region, the center pixel is set to the background.</a:t>
            </a:r>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12927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erosion with different shaped structuring elements (SE).</a:t>
            </a:r>
            <a:br>
              <a:rPr lang="en-US" dirty="0"/>
            </a:br>
            <a:r>
              <a:rPr lang="en-US" dirty="0"/>
              <a:t>The top image shows the result of eroding Image using a square SE, while the bottom image shows the result of erosion with an elongated SE.</a:t>
            </a:r>
            <a:br>
              <a:rPr lang="en-US" dirty="0"/>
            </a:br>
            <a:r>
              <a:rPr lang="en-US" dirty="0"/>
              <a:t>The dotted border represents the boundary of set A, shown for reference.</a:t>
            </a:r>
          </a:p>
          <a:p>
            <a:r>
              <a:rPr lang="en-US" dirty="0"/>
              <a:t>We can observe that in the top image, the boundary of the object is only slightly eroded, resulting in a shape that remains square. However, in the bottom image, the result is a line.</a:t>
            </a:r>
          </a:p>
          <a:p>
            <a:r>
              <a:rPr lang="en-US" dirty="0"/>
              <a:t>As you can see, the result of erosion is controlled by the shape of the structuring element.</a:t>
            </a:r>
          </a:p>
          <a:p>
            <a:r>
              <a:rPr lang="en-US" dirty="0"/>
              <a:t>Structuring elements commonly have shapes such as square, circle, or cross.</a:t>
            </a:r>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5769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dirty="0"/>
              <a:t>This is a binary image depicting a simple wire-bond mask. Our goal is to remove the connecting lines between the center region and the border pads.</a:t>
            </a:r>
          </a:p>
          <a:p>
            <a:pPr algn="l"/>
            <a:r>
              <a:rPr lang="en-US" dirty="0"/>
              <a:t>Eroding the image with a square structuring element of size 11×11, where all elements are 1, yields the result shown in the second image. Most of the lines are removed, but two still remain. This is because those two lines have a thickness greater than 11 pixels.</a:t>
            </a:r>
            <a:endParaRPr lang="en-US" sz="2800" dirty="0"/>
          </a:p>
          <a:p>
            <a:pPr algn="l"/>
            <a:r>
              <a:rPr lang="en-US" dirty="0"/>
              <a:t>By increasing the structuring element size to 15×15, all lines are successfully eliminated. Increasing the size of the structuring element even further will remove larger components. For instance, using a 45×45 structuring element will also eliminate the border pads entirely.</a:t>
            </a:r>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31088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761110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Dilation is similar to erosion, but instead of shrinking the foreground, dilation expands it.</a:t>
            </a:r>
            <a:br>
              <a:rPr lang="en-US" dirty="0"/>
            </a:br>
            <a:r>
              <a:rPr lang="en-US" dirty="0"/>
              <a:t>The dilation of an image </a:t>
            </a:r>
            <a:r>
              <a:rPr lang="en-US" i="1" dirty="0"/>
              <a:t>A</a:t>
            </a:r>
            <a:r>
              <a:rPr lang="en-US" dirty="0"/>
              <a:t> by a structuring element </a:t>
            </a:r>
            <a:r>
              <a:rPr lang="en-US" i="1" dirty="0"/>
              <a:t>B</a:t>
            </a:r>
            <a:r>
              <a:rPr lang="en-US" dirty="0"/>
              <a:t> is defined as the set of all points </a:t>
            </a:r>
            <a:r>
              <a:rPr lang="en-US" i="1" dirty="0"/>
              <a:t>z</a:t>
            </a:r>
            <a:r>
              <a:rPr lang="en-US" dirty="0"/>
              <a:t> such that the translated structuring element </a:t>
            </a:r>
            <a:r>
              <a:rPr lang="en-US" i="1" dirty="0"/>
              <a:t>Bₓ</a:t>
            </a:r>
            <a:r>
              <a:rPr lang="en-US" dirty="0"/>
              <a:t> overlaps with </a:t>
            </a:r>
            <a:r>
              <a:rPr lang="en-US" b="1" dirty="0"/>
              <a:t>at least one</a:t>
            </a:r>
            <a:r>
              <a:rPr lang="en-US" dirty="0"/>
              <a:t> foreground pixel in </a:t>
            </a:r>
            <a:r>
              <a:rPr lang="en-US" i="1" dirty="0"/>
              <a:t>A</a:t>
            </a:r>
            <a:r>
              <a:rPr lang="en-US" dirty="0"/>
              <a:t>.</a:t>
            </a:r>
            <a:endParaRPr lang="en-US" b="1" dirty="0"/>
          </a:p>
          <a:p>
            <a:r>
              <a:rPr lang="en-US" b="1" dirty="0"/>
              <a:t>In simple terms</a:t>
            </a:r>
            <a:r>
              <a:rPr lang="en-US" dirty="0"/>
              <a:t>, during the </a:t>
            </a:r>
            <a:r>
              <a:rPr lang="en-US" b="1" dirty="0"/>
              <a:t>morphological dilation</a:t>
            </a:r>
            <a:r>
              <a:rPr lang="en-US" dirty="0"/>
              <a:t> operation, the </a:t>
            </a:r>
            <a:r>
              <a:rPr lang="en-US" b="1" dirty="0"/>
              <a:t>structuring element (SE)</a:t>
            </a:r>
            <a:r>
              <a:rPr lang="en-US" dirty="0"/>
              <a:t> is translated over each pixel of the image.</a:t>
            </a:r>
            <a:br>
              <a:rPr lang="en-US" dirty="0"/>
            </a:br>
            <a:r>
              <a:rPr lang="en-US" dirty="0"/>
              <a:t>The pixel corresponding to the center of the SE is </a:t>
            </a:r>
            <a:r>
              <a:rPr lang="en-US" b="1" dirty="0"/>
              <a:t>set to foreground</a:t>
            </a:r>
            <a:r>
              <a:rPr lang="en-US" dirty="0"/>
              <a:t> if </a:t>
            </a:r>
            <a:r>
              <a:rPr lang="en-US" b="1" dirty="0"/>
              <a:t>at least one pixel</a:t>
            </a:r>
            <a:r>
              <a:rPr lang="en-US" dirty="0"/>
              <a:t> within the SE overlaps with a foreground (object) pixel in the image.</a:t>
            </a:r>
            <a:br>
              <a:rPr lang="en-US" dirty="0"/>
            </a:br>
            <a:r>
              <a:rPr lang="en-US" dirty="0"/>
              <a:t>If </a:t>
            </a:r>
            <a:r>
              <a:rPr lang="en-US" b="1" dirty="0"/>
              <a:t>none</a:t>
            </a:r>
            <a:r>
              <a:rPr lang="en-US" dirty="0"/>
              <a:t> of the pixels in the SE overlap with the foreground, the center pixel is set to </a:t>
            </a:r>
            <a:r>
              <a:rPr lang="en-US" b="1" dirty="0"/>
              <a:t>background</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3548180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dilation with different shaped structuring elements (SE).</a:t>
            </a:r>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129718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demonstrating the effect of dilation.</a:t>
            </a:r>
          </a:p>
          <a:p>
            <a:r>
              <a:rPr lang="en-US" dirty="0"/>
              <a:t>On the right The characters appear thicker, more solid, and more continuous compared to the image on the left.</a:t>
            </a:r>
            <a:br>
              <a:rPr lang="en-US" dirty="0"/>
            </a:br>
            <a:r>
              <a:rPr lang="en-US" dirty="0"/>
              <a:t>Small gaps inside the characters have been filled in.</a:t>
            </a:r>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685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explored the two fundamental morphological operations: </a:t>
            </a:r>
            <a:r>
              <a:rPr lang="en-US" b="1" dirty="0"/>
              <a:t>erosion</a:t>
            </a:r>
            <a:r>
              <a:rPr lang="en-US" dirty="0"/>
              <a:t> and </a:t>
            </a:r>
            <a:r>
              <a:rPr lang="en-US" b="1" dirty="0"/>
              <a:t>dilation</a:t>
            </a:r>
            <a:r>
              <a:rPr lang="en-US" dirty="0"/>
              <a:t>.</a:t>
            </a:r>
            <a:br>
              <a:rPr lang="en-US" dirty="0"/>
            </a:br>
            <a:r>
              <a:rPr lang="en-US" dirty="0"/>
              <a:t>Now, we will move on to two compound operations — </a:t>
            </a:r>
            <a:r>
              <a:rPr lang="en-US" b="1" dirty="0"/>
              <a:t>opening</a:t>
            </a:r>
            <a:r>
              <a:rPr lang="en-US" dirty="0"/>
              <a:t> and </a:t>
            </a:r>
            <a:r>
              <a:rPr lang="en-US" b="1" dirty="0"/>
              <a:t>closing</a:t>
            </a:r>
            <a:r>
              <a:rPr lang="en-US" dirty="0"/>
              <a:t> — which are combinations of erosion and dilation.</a:t>
            </a:r>
          </a:p>
          <a:p>
            <a:r>
              <a:rPr lang="en-US" dirty="0"/>
              <a:t>Opening consists of </a:t>
            </a:r>
            <a:r>
              <a:rPr lang="en-US" b="1" dirty="0"/>
              <a:t>erosion followed by dilation</a:t>
            </a:r>
            <a:r>
              <a:rPr lang="en-US" dirty="0"/>
              <a:t>.</a:t>
            </a:r>
            <a:br>
              <a:rPr lang="en-US" dirty="0"/>
            </a:br>
            <a:r>
              <a:rPr lang="en-US" dirty="0"/>
              <a:t>It is typically used to:</a:t>
            </a:r>
          </a:p>
          <a:p>
            <a:pPr>
              <a:buFont typeface="Arial" panose="020B0604020202020204" pitchFamily="34" charset="0"/>
              <a:buChar char="•"/>
            </a:pPr>
            <a:r>
              <a:rPr lang="en-US" b="1" dirty="0"/>
              <a:t>Remove small noise</a:t>
            </a:r>
            <a:endParaRPr lang="en-US" dirty="0"/>
          </a:p>
          <a:p>
            <a:pPr>
              <a:buFont typeface="Arial" panose="020B0604020202020204" pitchFamily="34" charset="0"/>
              <a:buChar char="•"/>
            </a:pPr>
            <a:r>
              <a:rPr lang="en-US" b="1" dirty="0"/>
              <a:t>Smooth object contours</a:t>
            </a:r>
            <a:endParaRPr lang="en-US" dirty="0"/>
          </a:p>
          <a:p>
            <a:pPr>
              <a:buFont typeface="Arial" panose="020B0604020202020204" pitchFamily="34" charset="0"/>
              <a:buChar char="•"/>
            </a:pPr>
            <a:r>
              <a:rPr lang="en-US" b="1" dirty="0"/>
              <a:t>Separate closely spaced objects</a:t>
            </a:r>
            <a:endParaRPr lang="en-US" dirty="0"/>
          </a:p>
          <a:p>
            <a:r>
              <a:rPr lang="en-US" dirty="0"/>
              <a:t>After the erosion step removes noise and small protrusions, the dilation step is applied to </a:t>
            </a:r>
            <a:r>
              <a:rPr lang="en-US" b="1" dirty="0"/>
              <a:t>restore the main shape</a:t>
            </a:r>
            <a:r>
              <a:rPr lang="en-US" dirty="0"/>
              <a:t> of the object — </a:t>
            </a:r>
            <a:r>
              <a:rPr lang="en-US" b="1" dirty="0"/>
              <a:t>without bringing back the noise</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77228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is the reverse of opening — it consists of </a:t>
            </a:r>
            <a:r>
              <a:rPr lang="en-US" b="1" dirty="0"/>
              <a:t>dilation followed by erosion</a:t>
            </a:r>
            <a:r>
              <a:rPr lang="en-US" dirty="0"/>
              <a:t>.</a:t>
            </a:r>
            <a:br>
              <a:rPr lang="en-US" dirty="0"/>
            </a:br>
            <a:r>
              <a:rPr lang="en-US" dirty="0"/>
              <a:t>This operation is particularly useful for:</a:t>
            </a:r>
          </a:p>
          <a:p>
            <a:pPr>
              <a:buFont typeface="Arial" panose="020B0604020202020204" pitchFamily="34" charset="0"/>
              <a:buChar char="•"/>
            </a:pPr>
            <a:r>
              <a:rPr lang="en-US" b="1" dirty="0"/>
              <a:t>Filling small holes</a:t>
            </a:r>
            <a:r>
              <a:rPr lang="en-US" dirty="0"/>
              <a:t> or gaps within objects</a:t>
            </a:r>
          </a:p>
          <a:p>
            <a:pPr>
              <a:buFont typeface="Arial" panose="020B0604020202020204" pitchFamily="34" charset="0"/>
              <a:buChar char="•"/>
            </a:pPr>
            <a:r>
              <a:rPr lang="en-US" b="1" dirty="0"/>
              <a:t>Connecting nearby objects</a:t>
            </a:r>
            <a:endParaRPr lang="en-US" dirty="0"/>
          </a:p>
          <a:p>
            <a:pPr>
              <a:buFont typeface="Arial" panose="020B0604020202020204" pitchFamily="34" charset="0"/>
              <a:buChar char="•"/>
            </a:pPr>
            <a:r>
              <a:rPr lang="en-US" b="1" dirty="0"/>
              <a:t>Smoothing object contours</a:t>
            </a:r>
            <a:r>
              <a:rPr lang="en-US" dirty="0"/>
              <a:t> from the opposite direction of opening</a:t>
            </a:r>
          </a:p>
          <a:p>
            <a:r>
              <a:rPr lang="en-US" dirty="0"/>
              <a:t>In the first step, dilation expands the foreground regions, filling in small holes and connecting nearby elements.</a:t>
            </a:r>
            <a:br>
              <a:rPr lang="en-US" dirty="0"/>
            </a:br>
            <a:r>
              <a:rPr lang="en-US" dirty="0"/>
              <a:t>Then, erosion is applied to shrink the objects back to their original size, while maintaining the connections and filled areas created by dilation.</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75671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developed a program to process fingerprint images using morphological operations. First, this is the original scene that I cropped using the snipping tool from a document. To convert it into a binary image, I applied threshold transformation. I applied erosion to remove small noise, then used dilation to restore the original shape of the fingerprint. What I just performed is an opening operation. The result is that the noise was removed; however, the image still has many holes and breaks.</a:t>
            </a:r>
          </a:p>
          <a:p>
            <a:r>
              <a:rPr lang="en-US" dirty="0"/>
              <a:t>Next, I applied dilation to the obtained result to fill in the gaps, followed by erosion to restore the original shape of the fingerprint. This is the closing operation. Applying opening together with closing helped me achieve a result of a continuous, clear fingerprint image without noise. However, my result still has some noise in certain areas because I chose a structuring element (SE) that is not optimal, but overall, the image has improved.</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325204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in image processing is a tool for extracting image components that are useful in the representation and description of region shape, such as boundaries and skeletons. </a:t>
            </a:r>
          </a:p>
          <a:p>
            <a:r>
              <a:rPr lang="en-US" dirty="0"/>
              <a:t>•Furthermore, the morphological operations can be used for filtering, thinning and pruning. </a:t>
            </a:r>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3392590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Hit-or-Miss Transform (HMT)</a:t>
            </a:r>
            <a:r>
              <a:rPr lang="en-US" dirty="0"/>
              <a:t> is a binary image processing technique used to precisely detect specific patterns or shapes in an image.</a:t>
            </a:r>
          </a:p>
          <a:p>
            <a:r>
              <a:rPr lang="en-US" dirty="0"/>
              <a:t>Conceptually, the operation involves </a:t>
            </a:r>
            <a:r>
              <a:rPr lang="en-US" b="1" dirty="0"/>
              <a:t>two simultaneous erosions</a:t>
            </a:r>
            <a:r>
              <a:rPr lang="en-US" dirty="0"/>
              <a:t>:</a:t>
            </a:r>
          </a:p>
          <a:p>
            <a:pPr>
              <a:buFont typeface="Arial" panose="020B0604020202020204" pitchFamily="34" charset="0"/>
              <a:buChar char="•"/>
            </a:pPr>
            <a:r>
              <a:rPr lang="en-US" dirty="0"/>
              <a:t>One erosion is applied to the original image (foreground) using a structuring element to ensure the pattern </a:t>
            </a:r>
            <a:r>
              <a:rPr lang="en-US" b="1" dirty="0"/>
              <a:t>fits perfectly</a:t>
            </a:r>
            <a:r>
              <a:rPr lang="en-US" dirty="0"/>
              <a:t> in the foreground.</a:t>
            </a:r>
          </a:p>
          <a:p>
            <a:pPr>
              <a:buFont typeface="Arial" panose="020B0604020202020204" pitchFamily="34" charset="0"/>
              <a:buChar char="•"/>
            </a:pPr>
            <a:r>
              <a:rPr lang="en-US" dirty="0"/>
              <a:t>At the same time, the </a:t>
            </a:r>
            <a:r>
              <a:rPr lang="en-US" b="1" dirty="0"/>
              <a:t>complement</a:t>
            </a:r>
            <a:r>
              <a:rPr lang="en-US" dirty="0"/>
              <a:t> of the image is eroded using another structuring element, to ensure the background fits the "Miss" positions.</a:t>
            </a:r>
          </a:p>
          <a:p>
            <a:r>
              <a:rPr lang="en-US" dirty="0"/>
              <a:t>The </a:t>
            </a:r>
            <a:r>
              <a:rPr lang="en-US" b="1" dirty="0"/>
              <a:t>final result</a:t>
            </a:r>
            <a:r>
              <a:rPr lang="en-US" dirty="0"/>
              <a:t> is the </a:t>
            </a:r>
            <a:r>
              <a:rPr lang="en-US" b="1" dirty="0"/>
              <a:t>intersection of the two erosions</a:t>
            </a:r>
            <a:r>
              <a:rPr lang="en-US" dirty="0"/>
              <a:t>. If both the foreground and background match at a certain position, it is identified as a perfect match for the target pattern.</a:t>
            </a:r>
          </a:p>
          <a:p>
            <a:r>
              <a:rPr lang="en-US" b="1" dirty="0"/>
              <a:t>🔸 Example illustrating the concepts of HMT:</a:t>
            </a:r>
          </a:p>
          <a:p>
            <a:r>
              <a:rPr lang="en-US" dirty="0"/>
              <a:t>In this example, the input binary image A contains </a:t>
            </a:r>
            <a:r>
              <a:rPr lang="en-US" b="1" dirty="0"/>
              <a:t>three separate foreground regions</a:t>
            </a:r>
            <a:r>
              <a:rPr lang="en-US" dirty="0"/>
              <a:t>: C, D, and E.</a:t>
            </a:r>
          </a:p>
          <a:p>
            <a:pPr>
              <a:buFont typeface="Arial" panose="020B0604020202020204" pitchFamily="34" charset="0"/>
              <a:buChar char="•"/>
            </a:pPr>
            <a:r>
              <a:rPr lang="en-US" dirty="0"/>
              <a:t>Here, </a:t>
            </a:r>
            <a:r>
              <a:rPr lang="en-US" b="1" dirty="0"/>
              <a:t>D is the small square object we want to detect</a:t>
            </a:r>
            <a:r>
              <a:rPr lang="en-US" dirty="0"/>
              <a:t>.</a:t>
            </a:r>
          </a:p>
          <a:p>
            <a:pPr>
              <a:buFont typeface="Arial" panose="020B0604020202020204" pitchFamily="34" charset="0"/>
              <a:buChar char="•"/>
            </a:pPr>
            <a:r>
              <a:rPr lang="en-US" dirty="0"/>
              <a:t>C and E are unwanted structures or noise.</a:t>
            </a:r>
          </a:p>
          <a:p>
            <a:pPr>
              <a:buFont typeface="Arial" panose="020B0604020202020204" pitchFamily="34" charset="0"/>
              <a:buChar char="•"/>
            </a:pPr>
            <a:r>
              <a:rPr lang="en-US" dirty="0"/>
              <a:t>Each region includes a </a:t>
            </a:r>
            <a:r>
              <a:rPr lang="en-US" b="1" dirty="0"/>
              <a:t>black dot</a:t>
            </a:r>
            <a:r>
              <a:rPr lang="en-US" dirty="0"/>
              <a:t> indicating the </a:t>
            </a:r>
            <a:r>
              <a:rPr lang="en-US" b="1" dirty="0"/>
              <a:t>origin</a:t>
            </a:r>
            <a:r>
              <a:rPr lang="en-US" dirty="0"/>
              <a:t> of the object.</a:t>
            </a:r>
          </a:p>
          <a:p>
            <a:r>
              <a:rPr lang="en-US" dirty="0"/>
              <a:t>To locate D in the foreground, we perform </a:t>
            </a:r>
            <a:r>
              <a:rPr lang="en-US" b="1" dirty="0"/>
              <a:t>erosion of A using a structuring element B1</a:t>
            </a:r>
            <a:r>
              <a:rPr lang="en-US" dirty="0"/>
              <a:t>, where </a:t>
            </a:r>
            <a:r>
              <a:rPr lang="en-US" b="1" dirty="0"/>
              <a:t>B1 is equal in shape to D</a:t>
            </a:r>
            <a:r>
              <a:rPr lang="en-US" dirty="0"/>
              <a:t>.</a:t>
            </a:r>
          </a:p>
          <a:p>
            <a:r>
              <a:rPr lang="en-US" dirty="0"/>
              <a:t>The figure shows that this erosion returns a </a:t>
            </a:r>
            <a:r>
              <a:rPr lang="en-US" b="1" dirty="0"/>
              <a:t>single point</a:t>
            </a:r>
            <a:r>
              <a:rPr lang="en-US" dirty="0"/>
              <a:t> at the origin of D – which is what we expect. </a:t>
            </a:r>
            <a:r>
              <a:rPr lang="en-US" b="1" dirty="0"/>
              <a:t>However, it also includes parts of region C</a:t>
            </a:r>
            <a:r>
              <a:rPr lang="en-US" dirty="0"/>
              <a:t>, because </a:t>
            </a:r>
            <a:r>
              <a:rPr lang="en-US" b="1" dirty="0"/>
              <a:t>C is larger than D</a:t>
            </a:r>
            <a:r>
              <a:rPr lang="en-US" dirty="0"/>
              <a:t>, so the shape of D </a:t>
            </a:r>
            <a:r>
              <a:rPr lang="en-US" b="1" dirty="0"/>
              <a:t>can fit inside C</a:t>
            </a:r>
            <a:r>
              <a:rPr lang="en-US" dirty="0"/>
              <a:t> in some places.</a:t>
            </a:r>
          </a:p>
          <a:p>
            <a:r>
              <a:rPr lang="en-US" dirty="0"/>
              <a:t>→ This demonstrates that just checking the foreground is not enough - we might make mistakes and detect the wrong object.</a:t>
            </a:r>
          </a:p>
          <a:p>
            <a:r>
              <a:rPr lang="en-US" dirty="0"/>
              <a:t>To find the </a:t>
            </a:r>
            <a:r>
              <a:rPr lang="en-US" b="1" dirty="0"/>
              <a:t>true location of D</a:t>
            </a:r>
            <a:r>
              <a:rPr lang="en-US" dirty="0"/>
              <a:t>, we must also consider the </a:t>
            </a:r>
            <a:r>
              <a:rPr lang="en-US" b="1" dirty="0"/>
              <a:t>background</a:t>
            </a:r>
            <a:r>
              <a:rPr lang="en-US" dirty="0"/>
              <a:t>.</a:t>
            </a:r>
          </a:p>
          <a:p>
            <a:r>
              <a:rPr lang="en-US" dirty="0"/>
              <a:t>We take the </a:t>
            </a:r>
            <a:r>
              <a:rPr lang="en-US" b="1" dirty="0"/>
              <a:t>complement of image A</a:t>
            </a:r>
            <a:r>
              <a:rPr lang="en-US" dirty="0"/>
              <a:t>, meaning all foreground pixels become background and vice versa.</a:t>
            </a:r>
          </a:p>
          <a:p>
            <a:r>
              <a:rPr lang="en-US" dirty="0"/>
              <a:t>Then, we </a:t>
            </a:r>
            <a:r>
              <a:rPr lang="en-US" b="1" dirty="0"/>
              <a:t>erode the complemented image with a structuring element B2</a:t>
            </a:r>
            <a:r>
              <a:rPr lang="en-US" dirty="0"/>
              <a:t>, designed to fit the </a:t>
            </a:r>
            <a:r>
              <a:rPr lang="en-US" b="1" dirty="0"/>
              <a:t>border of D in the background</a:t>
            </a:r>
            <a:r>
              <a:rPr lang="en-US" dirty="0"/>
              <a:t>.</a:t>
            </a:r>
          </a:p>
          <a:p>
            <a:pPr>
              <a:buFont typeface="Arial" panose="020B0604020202020204" pitchFamily="34" charset="0"/>
              <a:buChar char="•"/>
            </a:pPr>
            <a:r>
              <a:rPr lang="en-US" dirty="0"/>
              <a:t>B2 consists of a </a:t>
            </a:r>
            <a:r>
              <a:rPr lang="en-US" b="1" dirty="0"/>
              <a:t>rectangle one pixel thick</a:t>
            </a:r>
            <a:r>
              <a:rPr lang="en-US" dirty="0"/>
              <a:t>, surrounding the size of D.</a:t>
            </a:r>
          </a:p>
          <a:p>
            <a:pPr>
              <a:buFont typeface="Arial" panose="020B0604020202020204" pitchFamily="34" charset="0"/>
              <a:buChar char="•"/>
            </a:pPr>
            <a:r>
              <a:rPr lang="en-US" dirty="0"/>
              <a:t>As shown in the figure, the erosion result includes the </a:t>
            </a:r>
            <a:r>
              <a:rPr lang="en-US" b="1" dirty="0"/>
              <a:t>origin of D</a:t>
            </a:r>
            <a:r>
              <a:rPr lang="en-US" dirty="0"/>
              <a:t>, but may also include parts of Ac and C.</a:t>
            </a:r>
          </a:p>
          <a:p>
            <a:r>
              <a:rPr lang="en-US" dirty="0"/>
              <a:t>In the end, </a:t>
            </a:r>
            <a:r>
              <a:rPr lang="en-US" b="1" dirty="0"/>
              <a:t>only one point is common</a:t>
            </a:r>
            <a:r>
              <a:rPr lang="en-US" dirty="0"/>
              <a:t> between the two erosion results — this point is exactly the </a:t>
            </a:r>
            <a:r>
              <a:rPr lang="en-US" b="1" dirty="0"/>
              <a:t>origin of object D</a:t>
            </a:r>
            <a:r>
              <a:rPr lang="en-US" dirty="0"/>
              <a:t>.</a:t>
            </a:r>
          </a:p>
          <a:p>
            <a:r>
              <a:rPr lang="en-US" dirty="0"/>
              <a:t>→ Therefore, the </a:t>
            </a:r>
            <a:r>
              <a:rPr lang="en-US" b="1" dirty="0"/>
              <a:t>intersection of these two erosions</a:t>
            </a:r>
            <a:r>
              <a:rPr lang="en-US" dirty="0"/>
              <a:t> is the final output of the </a:t>
            </a:r>
            <a:r>
              <a:rPr lang="en-US" b="1" dirty="0"/>
              <a:t>Hit-or-Miss Transform.</a:t>
            </a:r>
            <a:r>
              <a:rPr lang="en-US" dirty="0"/>
              <a:t> It tells us </a:t>
            </a:r>
            <a:r>
              <a:rPr lang="en-US" b="1" dirty="0"/>
              <a:t>exactly where the shape D is located</a:t>
            </a:r>
            <a:r>
              <a:rPr lang="en-US" dirty="0"/>
              <a:t> in the image.</a:t>
            </a:r>
          </a:p>
        </p:txBody>
      </p:sp>
      <p:sp>
        <p:nvSpPr>
          <p:cNvPr id="4" name="Slide Number Placeholder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2570418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22</a:t>
            </a:fld>
            <a:endParaRPr lang="en-US"/>
          </a:p>
        </p:txBody>
      </p:sp>
    </p:spTree>
    <p:extLst>
      <p:ext uri="{BB962C8B-B14F-4D97-AF65-F5344CB8AC3E}">
        <p14:creationId xmlns:p14="http://schemas.microsoft.com/office/powerpoint/2010/main" val="4120147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3232129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common methods:</a:t>
            </a:r>
          </a:p>
          <a:p>
            <a:r>
              <a:rPr lang="en-US" dirty="0"/>
              <a:t>The first method is to subtract the eroded image from the original image. During erosion, the object shrinks as pixels near the edges are removed. The lost pixels represent the object’s boundary. Therefore, by subtracting the eroded image from the original, we obtain a thin outline around the object, called the outer boundary. This boundary helps clearly define the shape and edges of the object.</a:t>
            </a:r>
          </a:p>
          <a:p>
            <a:r>
              <a:rPr lang="en-US" dirty="0"/>
              <a:t>The second method is the morphological gradient. This technique extracts the boundary by subtracting the eroded image from the dilated image. During dilation, the object expands outward, while during erosion, it shrinks inward. The difference between these two results represents the boundary region, including both the outer and inner edges. Thus, the gradient gives a clearer and thicker outline that highlights the entire boundary of the object — both inside and outside the original shape.</a:t>
            </a:r>
          </a:p>
        </p:txBody>
      </p:sp>
      <p:sp>
        <p:nvSpPr>
          <p:cNvPr id="4" name="Slide Number Placeholder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3862037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language of mathematical morphology is set theory. As such, morphology offers a unified and powerful approach to numerous image processing problems. When working with images, sets in mathematical morphology represent objects in those images. In binary images, the sets in question are members of the 2-D integer space </a:t>
            </a:r>
            <a:r>
              <a:rPr lang="en-US" sz="1800" b="0" i="1" dirty="0">
                <a:solidFill>
                  <a:srgbClr val="242021"/>
                </a:solidFill>
                <a:effectLst/>
                <a:latin typeface="TimesTen-Italic"/>
              </a:rPr>
              <a:t>Z</a:t>
            </a:r>
            <a:r>
              <a:rPr lang="en-US" sz="1800" b="0" i="0" dirty="0">
                <a:solidFill>
                  <a:srgbClr val="242021"/>
                </a:solidFill>
                <a:effectLst/>
                <a:latin typeface="TimesTen-Roman"/>
              </a:rPr>
              <a:t>2, where each element of a set is a tuple (2-D vector) whose coordinates are the coordinates of an object (typically foreground) pixel in the image. Grayscale digital images can be represented as sets whose components are in </a:t>
            </a:r>
            <a:r>
              <a:rPr lang="en-US" sz="1800" b="0" i="1" dirty="0">
                <a:solidFill>
                  <a:srgbClr val="242021"/>
                </a:solidFill>
                <a:effectLst/>
                <a:latin typeface="TimesTen-Italic"/>
              </a:rPr>
              <a:t>Z</a:t>
            </a:r>
            <a:r>
              <a:rPr lang="en-US" sz="1800" b="0" i="0" dirty="0">
                <a:solidFill>
                  <a:srgbClr val="242021"/>
                </a:solidFill>
                <a:effectLst/>
                <a:latin typeface="TimesTen-Roman"/>
              </a:rPr>
              <a:t>3. In this case, two components of each element of the set refer to the coordinates of a pixel, and the third corresponds to its discrete intensity value. Sets in higher dimensional spaces can contain other image attributes, such as color and time-varying components.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22284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Here are the definitions and notations for some Basic Set Operators. </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48886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of Basic Set Theory, in which Set A and Set B are represented by two shapes like this</a:t>
            </a:r>
          </a:p>
          <a:p>
            <a:r>
              <a:rPr lang="en-US" dirty="0"/>
              <a:t>Union of A and B: The union of two sets A and B is a set containing all elements that belong to A, or to B, or to both A and B.</a:t>
            </a:r>
          </a:p>
          <a:p>
            <a:r>
              <a:rPr lang="en-US" dirty="0"/>
              <a:t>The intersection of two sets A and B is a set containing all elements that belong to </a:t>
            </a:r>
            <a:r>
              <a:rPr lang="en-US" i="1" dirty="0"/>
              <a:t>both</a:t>
            </a:r>
            <a:r>
              <a:rPr lang="en-US" dirty="0"/>
              <a:t> A and B.</a:t>
            </a:r>
          </a:p>
          <a:p>
            <a:r>
              <a:rPr lang="en-US" dirty="0"/>
              <a:t>The complement of a set A is the set of all elements that are </a:t>
            </a:r>
            <a:r>
              <a:rPr lang="en-US" i="1" dirty="0"/>
              <a:t>not</a:t>
            </a:r>
            <a:r>
              <a:rPr lang="en-US" dirty="0"/>
              <a:t> in </a:t>
            </a:r>
            <a:r>
              <a:rPr lang="en-US"/>
              <a: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Times New Roman" panose="02020603050405020304" pitchFamily="18" charset="0"/>
                <a:cs typeface="Times New Roman" panose="02020603050405020304" pitchFamily="18" charset="0"/>
              </a:rPr>
              <a:t>B</a:t>
            </a:r>
            <a:r>
              <a:rPr lang="pt-BR" sz="1200">
                <a:latin typeface="Times New Roman" panose="02020603050405020304" pitchFamily="18" charset="0"/>
                <a:cs typeface="Times New Roman" panose="02020603050405020304" pitchFamily="18" charset="0"/>
              </a:rPr>
              <a:t> Subset A</a:t>
            </a:r>
            <a:endParaRPr lang="en-US"/>
          </a:p>
          <a:p>
            <a:r>
              <a:rPr lang="en-US"/>
              <a:t>This </a:t>
            </a:r>
            <a:r>
              <a:rPr lang="en-US" dirty="0"/>
              <a:t>means that every element of set B is also an element of set A. In other words, if </a:t>
            </a:r>
            <a:r>
              <a:rPr lang="en-US" dirty="0" err="1"/>
              <a:t>x∈</a:t>
            </a:r>
            <a:r>
              <a:rPr lang="en-US" dirty="0" err="1">
                <a:effectLst/>
              </a:rPr>
              <a:t>B</a:t>
            </a:r>
            <a:r>
              <a:rPr lang="en-US" dirty="0"/>
              <a:t>, then </a:t>
            </a:r>
            <a:r>
              <a:rPr lang="en-US" dirty="0" err="1"/>
              <a:t>x∈A</a:t>
            </a:r>
            <a:r>
              <a:rPr lang="en-US" dirty="0"/>
              <a:t>. In the diagram, the shape of B is entirely contained within the shape of A.</a:t>
            </a:r>
          </a:p>
          <a:p>
            <a:r>
              <a:rPr lang="en-US" dirty="0"/>
              <a:t>A transformation that moves every point of a figure or a space by the same distance in a given direction.</a:t>
            </a:r>
          </a:p>
          <a:p>
            <a:r>
              <a:rPr lang="en-US" dirty="0"/>
              <a:t>The difference of set A and set B is the set of all elements that belong to A but </a:t>
            </a:r>
            <a:r>
              <a:rPr lang="en-US" i="1" dirty="0"/>
              <a:t>do not</a:t>
            </a:r>
            <a:r>
              <a:rPr lang="en-US" dirty="0"/>
              <a:t> belong to B.</a:t>
            </a:r>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03715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transformation that moves every point of a figure or a space by the same distance in a given direction. It's essentially "sliding" the object. </a:t>
            </a:r>
          </a:p>
          <a:p>
            <a:r>
              <a:rPr lang="en-US" sz="1200" b="1" dirty="0">
                <a:latin typeface="Times New Roman" panose="02020603050405020304" pitchFamily="18" charset="0"/>
                <a:cs typeface="Times New Roman" panose="02020603050405020304" pitchFamily="18" charset="0"/>
              </a:rPr>
              <a:t>Reflection </a:t>
            </a:r>
            <a:r>
              <a:rPr lang="en-US" dirty="0"/>
              <a:t>"</a:t>
            </a:r>
            <a:r>
              <a:rPr lang="en-US" b="1" dirty="0"/>
              <a:t>Flipping</a:t>
            </a:r>
            <a:r>
              <a:rPr lang="en-US" dirty="0"/>
              <a:t>" a figure over the origin, or equivalently, rotating it 180 degrees about the origin. This changes the orientation of the figure.</a:t>
            </a:r>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10457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bitwise logic operations</a:t>
            </a:r>
          </a:p>
          <a:p>
            <a:r>
              <a:rPr lang="en-US" dirty="0"/>
              <a:t>The AND operation returns 1 </a:t>
            </a:r>
            <a:r>
              <a:rPr lang="en-US" b="1" dirty="0"/>
              <a:t>only if both bits are 1</a:t>
            </a:r>
            <a:r>
              <a:rPr lang="en-US" dirty="0"/>
              <a:t>.</a:t>
            </a:r>
          </a:p>
          <a:p>
            <a:r>
              <a:rPr lang="en-US" dirty="0"/>
              <a:t>The OR operation returns 1 </a:t>
            </a:r>
            <a:r>
              <a:rPr lang="en-US" b="1" dirty="0"/>
              <a:t>if at least one of the bits is 1</a:t>
            </a:r>
            <a:r>
              <a:rPr lang="en-US" dirty="0"/>
              <a:t>.</a:t>
            </a:r>
          </a:p>
          <a:p>
            <a:r>
              <a:rPr lang="en-US" dirty="0"/>
              <a:t>XOR returns 1 </a:t>
            </a:r>
            <a:r>
              <a:rPr lang="en-US" b="1" dirty="0"/>
              <a:t>only when the two bits are different</a:t>
            </a:r>
            <a:r>
              <a:rPr lang="en-US" dirty="0"/>
              <a:t>.</a:t>
            </a:r>
          </a:p>
          <a:p>
            <a:r>
              <a:rPr lang="en-US" dirty="0"/>
              <a:t>NOT flips the bit: 1 to zero and zero to 1</a:t>
            </a:r>
          </a:p>
          <a:p>
            <a:r>
              <a:rPr lang="en-US" dirty="0"/>
              <a:t>NAND means "Not AND" — it gives the opposite of AND.</a:t>
            </a:r>
            <a:br>
              <a:rPr lang="en-US" dirty="0"/>
            </a:br>
            <a:r>
              <a:rPr lang="en-US" dirty="0"/>
              <a:t>It returns 0 </a:t>
            </a:r>
            <a:r>
              <a:rPr lang="en-US" b="1" dirty="0"/>
              <a:t>only if both inputs are 1</a:t>
            </a:r>
            <a:r>
              <a:rPr lang="en-US" dirty="0"/>
              <a:t>, otherwise it returns 1.</a:t>
            </a:r>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79235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image illustrating bitwise operations in image processing.“</a:t>
            </a:r>
          </a:p>
          <a:p>
            <a:r>
              <a:rPr lang="en-US" dirty="0"/>
              <a:t>First, it apply the </a:t>
            </a:r>
            <a:r>
              <a:rPr lang="en-US" b="1" dirty="0"/>
              <a:t>NOT</a:t>
            </a:r>
            <a:r>
              <a:rPr lang="en-US" dirty="0"/>
              <a:t> operation to A, which means invert it. do an </a:t>
            </a:r>
            <a:r>
              <a:rPr lang="en-US" b="1" dirty="0"/>
              <a:t>AND</a:t>
            </a:r>
            <a:r>
              <a:rPr lang="en-US" dirty="0"/>
              <a:t> operation between this inverted A and the image B.</a:t>
            </a:r>
          </a:p>
          <a:p>
            <a:r>
              <a:rPr lang="en-US" dirty="0"/>
              <a:t>It corresponds to B minus the overlapping area with A.</a:t>
            </a:r>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1068597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In image processing, we use morphology with two types of sets of pixels: </a:t>
            </a:r>
            <a:r>
              <a:rPr lang="en-US" dirty="0"/>
              <a:t>Objects and Structuring elements: These are small "templates," typically simple shapes (like squares, circles, crosses, etc.), used to probe or interact with the objects in the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upper part of the diagram illustrates how an image is represented in morphological processing and The lower part of the diagram illustrates the structuring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There is an important difference between the way we represent digital images and digital structuring elements. Observe on the top right that there is a border of background pixels surrounding the objects, while there is none in the SE.</a:t>
            </a:r>
            <a:r>
              <a:rPr lang="en-US" dirty="0"/>
              <a:t> </a:t>
            </a:r>
          </a:p>
          <a:p>
            <a:r>
              <a:rPr lang="en-US" dirty="0">
                <a:solidFill>
                  <a:srgbClr val="242021"/>
                </a:solidFill>
                <a:latin typeface="TimesTen-Roman"/>
              </a:rPr>
              <a:t>S</a:t>
            </a:r>
            <a:r>
              <a:rPr lang="en-US" sz="12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200" b="0" i="0" dirty="0">
                <a:solidFill>
                  <a:srgbClr val="242021"/>
                </a:solidFill>
                <a:effectLst/>
                <a:latin typeface="TimesTen-Roman"/>
              </a:rPr>
              <a:t>image border just described is similar to the padding we discussed in Spatial filtering. </a:t>
            </a:r>
          </a:p>
          <a:p>
            <a:r>
              <a:rPr lang="en-US" sz="12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242021"/>
              </a:solidFill>
              <a:effectLst/>
              <a:latin typeface="TimesTen-Roman"/>
            </a:endParaRP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1631896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5.png"/><Relationship Id="rId7"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649550840"/>
              </p:ext>
            </p:extLst>
          </p:nvPr>
        </p:nvGraphicFramePr>
        <p:xfrm>
          <a:off x="686513" y="975119"/>
          <a:ext cx="11172112" cy="4937760"/>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113829">
                  <a:extLst>
                    <a:ext uri="{9D8B030D-6E8A-4147-A177-3AD203B41FA5}">
                      <a16:colId xmlns:a16="http://schemas.microsoft.com/office/drawing/2014/main" val="2407458649"/>
                    </a:ext>
                  </a:extLst>
                </a:gridCol>
                <a:gridCol w="2534871">
                  <a:extLst>
                    <a:ext uri="{9D8B030D-6E8A-4147-A177-3AD203B41FA5}">
                      <a16:colId xmlns:a16="http://schemas.microsoft.com/office/drawing/2014/main" val="1949439589"/>
                    </a:ext>
                  </a:extLst>
                </a:gridCol>
              </a:tblGrid>
              <a:tr h="224036">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DATE</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TOPICS</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RELATED TOPIC</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6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6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6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D</a:t>
                      </a:r>
                      <a:r>
                        <a:rPr lang="en-US" sz="16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600" b="1" dirty="0">
                          <a:solidFill>
                            <a:schemeClr val="tx2">
                              <a:lumMod val="50000"/>
                            </a:schemeClr>
                          </a:solidFill>
                          <a:latin typeface="Times New Roman" panose="02020603050405020304" pitchFamily="18" charset="0"/>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6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6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Hit or miss transform, Boundary Extraction, Thinning, Skeleton.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DC0D-CABB-4725-D86D-5BF8C5BE504D}"/>
              </a:ext>
            </a:extLst>
          </p:cNvPr>
          <p:cNvSpPr>
            <a:spLocks noGrp="1"/>
          </p:cNvSpPr>
          <p:nvPr>
            <p:ph type="title"/>
          </p:nvPr>
        </p:nvSpPr>
        <p:spPr/>
        <p:txBody>
          <a:bodyPr/>
          <a:lstStyle/>
          <a:p>
            <a:r>
              <a:rPr lang="en-US" sz="2800" i="0" dirty="0">
                <a:solidFill>
                  <a:srgbClr val="242021"/>
                </a:solidFill>
                <a:effectLst/>
                <a:latin typeface="TimesTen-Roman"/>
              </a:rPr>
              <a:t>Structuring element</a:t>
            </a:r>
            <a:endParaRPr lang="en-US" dirty="0"/>
          </a:p>
        </p:txBody>
      </p:sp>
      <p:pic>
        <p:nvPicPr>
          <p:cNvPr id="5" name="Picture 4">
            <a:extLst>
              <a:ext uri="{FF2B5EF4-FFF2-40B4-BE49-F238E27FC236}">
                <a16:creationId xmlns:a16="http://schemas.microsoft.com/office/drawing/2014/main" id="{C844E7FD-52EE-AAA4-BA7C-7E613AAA3935}"/>
              </a:ext>
            </a:extLst>
          </p:cNvPr>
          <p:cNvPicPr>
            <a:picLocks noChangeAspect="1"/>
          </p:cNvPicPr>
          <p:nvPr/>
        </p:nvPicPr>
        <p:blipFill>
          <a:blip r:embed="rId3"/>
          <a:stretch>
            <a:fillRect/>
          </a:stretch>
        </p:blipFill>
        <p:spPr>
          <a:xfrm>
            <a:off x="2446020" y="1712053"/>
            <a:ext cx="8172450" cy="3297119"/>
          </a:xfrm>
          <a:prstGeom prst="rect">
            <a:avLst/>
          </a:prstGeom>
        </p:spPr>
      </p:pic>
      <p:sp>
        <p:nvSpPr>
          <p:cNvPr id="7" name="TextBox 6">
            <a:extLst>
              <a:ext uri="{FF2B5EF4-FFF2-40B4-BE49-F238E27FC236}">
                <a16:creationId xmlns:a16="http://schemas.microsoft.com/office/drawing/2014/main" id="{D5DCFAD9-9E7D-AE18-026E-7673DB490E57}"/>
              </a:ext>
            </a:extLst>
          </p:cNvPr>
          <p:cNvSpPr txBox="1"/>
          <p:nvPr/>
        </p:nvSpPr>
        <p:spPr>
          <a:xfrm>
            <a:off x="460058" y="788723"/>
            <a:ext cx="8341042" cy="923330"/>
          </a:xfrm>
          <a:prstGeom prst="rect">
            <a:avLst/>
          </a:prstGeom>
          <a:noFill/>
        </p:spPr>
        <p:txBody>
          <a:bodyPr wrap="square">
            <a:spAutoFit/>
          </a:bodyPr>
          <a:lstStyle/>
          <a:p>
            <a:r>
              <a:rPr lang="en-US" sz="1800" b="0" i="0" dirty="0">
                <a:solidFill>
                  <a:srgbClr val="242021"/>
                </a:solidFill>
                <a:effectLst/>
                <a:latin typeface="TimesTen-Roman"/>
              </a:rPr>
              <a:t>In image processing, we use morphology with two types of sets of pixels:</a:t>
            </a:r>
          </a:p>
          <a:p>
            <a:pPr marL="285750" indent="-285750">
              <a:buFont typeface="Arial" panose="020B0604020202020204" pitchFamily="34" charset="0"/>
              <a:buChar char="•"/>
            </a:pPr>
            <a:r>
              <a:rPr lang="en-US" sz="1800" b="0" i="1" dirty="0">
                <a:solidFill>
                  <a:srgbClr val="242021"/>
                </a:solidFill>
                <a:effectLst/>
                <a:latin typeface="TimesTen-Italic"/>
              </a:rPr>
              <a:t>objects</a:t>
            </a:r>
            <a:r>
              <a:rPr lang="en-US" dirty="0"/>
              <a:t> </a:t>
            </a:r>
          </a:p>
          <a:p>
            <a:pPr marL="285750" indent="-285750">
              <a:buFont typeface="Arial" panose="020B0604020202020204" pitchFamily="34" charset="0"/>
              <a:buChar char="•"/>
            </a:pPr>
            <a:r>
              <a:rPr lang="en-US" sz="1800" b="0" i="1" dirty="0">
                <a:solidFill>
                  <a:srgbClr val="242021"/>
                </a:solidFill>
                <a:effectLst/>
                <a:latin typeface="TimesTen-Italic"/>
              </a:rPr>
              <a:t>structuring elements </a:t>
            </a:r>
            <a:r>
              <a:rPr lang="en-US" sz="1800" b="0" i="0" dirty="0">
                <a:solidFill>
                  <a:srgbClr val="242021"/>
                </a:solidFill>
                <a:effectLst/>
                <a:latin typeface="TimesTen-Roman"/>
              </a:rPr>
              <a:t>(SE’s).</a:t>
            </a:r>
            <a:r>
              <a:rPr lang="en-US" dirty="0"/>
              <a:t> </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A7197DE-E166-1D26-B698-0E816739B59F}"/>
              </a:ext>
            </a:extLst>
          </p:cNvPr>
          <p:cNvSpPr txBox="1"/>
          <p:nvPr/>
        </p:nvSpPr>
        <p:spPr>
          <a:xfrm>
            <a:off x="5016818" y="2733103"/>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Foreground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D2E41E-EC19-671D-A0C2-18A2AE6EA1EB}"/>
              </a:ext>
            </a:extLst>
          </p:cNvPr>
          <p:cNvSpPr txBox="1"/>
          <p:nvPr/>
        </p:nvSpPr>
        <p:spPr>
          <a:xfrm>
            <a:off x="6034564" y="2635383"/>
            <a:ext cx="1102042" cy="230832"/>
          </a:xfrm>
          <a:prstGeom prst="rect">
            <a:avLst/>
          </a:prstGeom>
          <a:noFill/>
        </p:spPr>
        <p:txBody>
          <a:bodyPr wrap="square">
            <a:spAutoFit/>
          </a:bodyPr>
          <a:lstStyle/>
          <a:p>
            <a:pPr algn="ctr"/>
            <a:r>
              <a:rPr lang="en-US" sz="900" dirty="0">
                <a:latin typeface="Times New Roman" panose="02020603050405020304" pitchFamily="18" charset="0"/>
                <a:cs typeface="Times New Roman" panose="02020603050405020304" pitchFamily="18" charset="0"/>
              </a:rPr>
              <a:t>Foreground</a:t>
            </a:r>
            <a:endParaRPr lang="en-US" sz="900" dirty="0">
              <a:solidFill>
                <a:schemeClr val="accent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8319169-64E9-4627-D049-FA649AF23AE4}"/>
              </a:ext>
            </a:extLst>
          </p:cNvPr>
          <p:cNvSpPr txBox="1"/>
          <p:nvPr/>
        </p:nvSpPr>
        <p:spPr>
          <a:xfrm>
            <a:off x="6220778" y="1912108"/>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Background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5F8F57-46D4-6BC7-5303-C48F24E4EFB0}"/>
              </a:ext>
            </a:extLst>
          </p:cNvPr>
          <p:cNvSpPr txBox="1"/>
          <p:nvPr/>
        </p:nvSpPr>
        <p:spPr>
          <a:xfrm>
            <a:off x="460058" y="2363771"/>
            <a:ext cx="8341042" cy="369332"/>
          </a:xfrm>
          <a:prstGeom prst="rect">
            <a:avLst/>
          </a:prstGeom>
          <a:noFill/>
        </p:spPr>
        <p:txBody>
          <a:bodyPr wrap="square">
            <a:spAutoFit/>
          </a:bodyPr>
          <a:lstStyle/>
          <a:p>
            <a:r>
              <a:rPr lang="en-US" sz="1800" b="0" i="0" dirty="0">
                <a:solidFill>
                  <a:srgbClr val="242021"/>
                </a:solidFill>
                <a:effectLst/>
                <a:latin typeface="TimesTen-Roman"/>
              </a:rPr>
              <a:t>Image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1CADB73-C01E-253B-2153-C4136C482A82}"/>
              </a:ext>
            </a:extLst>
          </p:cNvPr>
          <p:cNvSpPr txBox="1"/>
          <p:nvPr/>
        </p:nvSpPr>
        <p:spPr>
          <a:xfrm>
            <a:off x="460058" y="4295441"/>
            <a:ext cx="8341042" cy="369332"/>
          </a:xfrm>
          <a:prstGeom prst="rect">
            <a:avLst/>
          </a:prstGeom>
          <a:noFill/>
        </p:spPr>
        <p:txBody>
          <a:bodyPr wrap="square">
            <a:spAutoFit/>
          </a:bodyPr>
          <a:lstStyle/>
          <a:p>
            <a:r>
              <a:rPr lang="en-US" sz="1800" b="0" i="0" dirty="0">
                <a:solidFill>
                  <a:srgbClr val="242021"/>
                </a:solidFill>
                <a:effectLst/>
                <a:latin typeface="TimesTen-Roman"/>
              </a:rPr>
              <a:t>Structuring element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B5DCF4D-ACD2-09A5-C39D-20C3A8E60D56}"/>
              </a:ext>
            </a:extLst>
          </p:cNvPr>
          <p:cNvSpPr txBox="1"/>
          <p:nvPr/>
        </p:nvSpPr>
        <p:spPr>
          <a:xfrm>
            <a:off x="335360" y="5199225"/>
            <a:ext cx="11827192" cy="1200329"/>
          </a:xfrm>
          <a:prstGeom prst="rect">
            <a:avLst/>
          </a:prstGeom>
          <a:noFill/>
        </p:spPr>
        <p:txBody>
          <a:bodyPr wrap="square">
            <a:spAutoFit/>
          </a:bodyPr>
          <a:lstStyle/>
          <a:p>
            <a:r>
              <a:rPr lang="en-US" dirty="0">
                <a:solidFill>
                  <a:srgbClr val="242021"/>
                </a:solidFill>
                <a:latin typeface="TimesTen-Roman"/>
              </a:rPr>
              <a:t>S</a:t>
            </a:r>
            <a:r>
              <a:rPr lang="en-US" sz="18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800" b="0" i="0" dirty="0">
                <a:solidFill>
                  <a:srgbClr val="242021"/>
                </a:solidFill>
                <a:effectLst/>
                <a:latin typeface="TimesTen-Roman"/>
              </a:rPr>
              <a:t>image border just described is similar to the padding we discussed in Spatial filtering. </a:t>
            </a:r>
          </a:p>
          <a:p>
            <a:r>
              <a:rPr lang="en-US" sz="18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p:txBody>
      </p:sp>
    </p:spTree>
    <p:extLst>
      <p:ext uri="{BB962C8B-B14F-4D97-AF65-F5344CB8AC3E}">
        <p14:creationId xmlns:p14="http://schemas.microsoft.com/office/powerpoint/2010/main" val="3374481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Erosion</a:t>
            </a:r>
          </a:p>
        </p:txBody>
      </p:sp>
      <p:pic>
        <p:nvPicPr>
          <p:cNvPr id="7" name="Picture 6" descr="A screenshot of a computer graphics&#10;&#10;AI-generated content may be incorrect.">
            <a:extLst>
              <a:ext uri="{FF2B5EF4-FFF2-40B4-BE49-F238E27FC236}">
                <a16:creationId xmlns:a16="http://schemas.microsoft.com/office/drawing/2014/main" id="{C2299AFA-2019-EF5F-4314-71992CCFC396}"/>
              </a:ext>
            </a:extLst>
          </p:cNvPr>
          <p:cNvPicPr>
            <a:picLocks noChangeAspect="1"/>
          </p:cNvPicPr>
          <p:nvPr/>
        </p:nvPicPr>
        <p:blipFill>
          <a:blip r:embed="rId3">
            <a:extLst>
              <a:ext uri="{28A0092B-C50C-407E-A947-70E740481C1C}">
                <a14:useLocalDpi xmlns:a14="http://schemas.microsoft.com/office/drawing/2010/main" val="0"/>
              </a:ext>
            </a:extLst>
          </a:blip>
          <a:srcRect b="10494"/>
          <a:stretch/>
        </p:blipFill>
        <p:spPr>
          <a:xfrm>
            <a:off x="7080885" y="1672159"/>
            <a:ext cx="4953000" cy="2071688"/>
          </a:xfrm>
          <a:prstGeom prst="rect">
            <a:avLst/>
          </a:prstGeom>
        </p:spPr>
      </p:pic>
      <p:sp>
        <p:nvSpPr>
          <p:cNvPr id="9" name="TextBox 8">
            <a:extLst>
              <a:ext uri="{FF2B5EF4-FFF2-40B4-BE49-F238E27FC236}">
                <a16:creationId xmlns:a16="http://schemas.microsoft.com/office/drawing/2014/main" id="{47D2EFBE-CE37-3F86-F9F2-E80CC39EB0F5}"/>
              </a:ext>
            </a:extLst>
          </p:cNvPr>
          <p:cNvSpPr txBox="1"/>
          <p:nvPr/>
        </p:nvSpPr>
        <p:spPr>
          <a:xfrm>
            <a:off x="213666" y="2497739"/>
            <a:ext cx="1135365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Erosion "shrinks" white (foreground) regions.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removes boundary pixels of objects.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eliminating small white noises and separating touching objects.</a:t>
            </a:r>
          </a:p>
        </p:txBody>
      </p:sp>
      <p:pic>
        <p:nvPicPr>
          <p:cNvPr id="11" name="Picture 10">
            <a:extLst>
              <a:ext uri="{FF2B5EF4-FFF2-40B4-BE49-F238E27FC236}">
                <a16:creationId xmlns:a16="http://schemas.microsoft.com/office/drawing/2014/main" id="{76F7ECE4-6550-29EB-DDCA-DFB998D0AC27}"/>
              </a:ext>
            </a:extLst>
          </p:cNvPr>
          <p:cNvPicPr>
            <a:picLocks noChangeAspect="1"/>
          </p:cNvPicPr>
          <p:nvPr/>
        </p:nvPicPr>
        <p:blipFill>
          <a:blip r:embed="rId4"/>
          <a:stretch>
            <a:fillRect/>
          </a:stretch>
        </p:blipFill>
        <p:spPr>
          <a:xfrm>
            <a:off x="3108723" y="1317564"/>
            <a:ext cx="3391373" cy="495369"/>
          </a:xfrm>
          <a:prstGeom prst="rect">
            <a:avLst/>
          </a:prstGeom>
        </p:spPr>
      </p:pic>
      <p:sp>
        <p:nvSpPr>
          <p:cNvPr id="13" name="TextBox 12">
            <a:extLst>
              <a:ext uri="{FF2B5EF4-FFF2-40B4-BE49-F238E27FC236}">
                <a16:creationId xmlns:a16="http://schemas.microsoft.com/office/drawing/2014/main" id="{791EF786-44EC-2861-8176-5A137DEBD635}"/>
              </a:ext>
            </a:extLst>
          </p:cNvPr>
          <p:cNvSpPr txBox="1"/>
          <p:nvPr/>
        </p:nvSpPr>
        <p:spPr>
          <a:xfrm>
            <a:off x="289786" y="671233"/>
            <a:ext cx="1149454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Erosion</a:t>
            </a:r>
            <a:r>
              <a:rPr lang="en-US" dirty="0">
                <a:latin typeface="Times New Roman" panose="02020603050405020304" pitchFamily="18" charset="0"/>
                <a:cs typeface="Times New Roman" panose="02020603050405020304" pitchFamily="18" charset="0"/>
              </a:rPr>
              <a:t> is a fundamental morphological operation used to shrink the foreground. </a:t>
            </a:r>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erosion of </a:t>
            </a:r>
            <a:r>
              <a:rPr lang="en-US" sz="1800" b="0" i="1" dirty="0">
                <a:solidFill>
                  <a:srgbClr val="242021"/>
                </a:solidFill>
                <a:effectLst/>
                <a:latin typeface="Times New Roman" panose="02020603050405020304" pitchFamily="18" charset="0"/>
                <a:cs typeface="Times New Roman" panose="02020603050405020304" pitchFamily="18" charset="0"/>
              </a:rPr>
              <a:t>A </a:t>
            </a:r>
            <a:r>
              <a:rPr lang="en-US" sz="1800" b="0" i="0" dirty="0">
                <a:solidFill>
                  <a:srgbClr val="242021"/>
                </a:solidFill>
                <a:effectLst/>
                <a:latin typeface="Times New Roman" panose="02020603050405020304" pitchFamily="18" charset="0"/>
                <a:cs typeface="Times New Roman" panose="02020603050405020304" pitchFamily="18" charset="0"/>
              </a:rPr>
              <a:t>by </a:t>
            </a:r>
            <a:r>
              <a:rPr lang="en-US" sz="1800" b="0" i="1" dirty="0">
                <a:solidFill>
                  <a:srgbClr val="242021"/>
                </a:solidFill>
                <a:effectLst/>
                <a:latin typeface="Times New Roman" panose="02020603050405020304" pitchFamily="18" charset="0"/>
                <a:cs typeface="Times New Roman" panose="02020603050405020304" pitchFamily="18" charset="0"/>
              </a:rPr>
              <a:t>B </a:t>
            </a:r>
            <a:r>
              <a:rPr lang="en-US" sz="1800" b="0" i="0" dirty="0">
                <a:solidFill>
                  <a:srgbClr val="242021"/>
                </a:solidFill>
                <a:effectLst/>
                <a:latin typeface="Times New Roman" panose="02020603050405020304" pitchFamily="18" charset="0"/>
                <a:cs typeface="Times New Roman" panose="02020603050405020304" pitchFamily="18" charset="0"/>
              </a:rPr>
              <a:t>is the set of all points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such that </a:t>
            </a:r>
            <a:r>
              <a:rPr lang="en-US" sz="1800" b="0" i="1" dirty="0">
                <a:solidFill>
                  <a:srgbClr val="242021"/>
                </a:solidFill>
                <a:effectLst/>
                <a:latin typeface="Times New Roman" panose="02020603050405020304" pitchFamily="18" charset="0"/>
                <a:cs typeface="Times New Roman" panose="02020603050405020304" pitchFamily="18" charset="0"/>
              </a:rPr>
              <a:t>B</a:t>
            </a:r>
            <a:r>
              <a:rPr lang="en-US" sz="1800" b="0" i="0" dirty="0">
                <a:solidFill>
                  <a:srgbClr val="242021"/>
                </a:solidFill>
                <a:effectLst/>
                <a:latin typeface="Times New Roman" panose="02020603050405020304" pitchFamily="18" charset="0"/>
                <a:cs typeface="Times New Roman" panose="02020603050405020304" pitchFamily="18" charset="0"/>
              </a:rPr>
              <a:t>, translated by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is contained in </a:t>
            </a:r>
            <a:r>
              <a:rPr lang="en-US" sz="1800" b="0" i="1" dirty="0">
                <a:solidFill>
                  <a:srgbClr val="242021"/>
                </a:solidFill>
                <a:effectLst/>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97FA4EA-1105-6802-3E80-E2A88146C5FF}"/>
              </a:ext>
            </a:extLst>
          </p:cNvPr>
          <p:cNvSpPr txBox="1"/>
          <p:nvPr/>
        </p:nvSpPr>
        <p:spPr>
          <a:xfrm>
            <a:off x="213666" y="1718880"/>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17" name="Picture 16">
            <a:extLst>
              <a:ext uri="{FF2B5EF4-FFF2-40B4-BE49-F238E27FC236}">
                <a16:creationId xmlns:a16="http://schemas.microsoft.com/office/drawing/2014/main" id="{59767B78-89A7-0277-25AE-9E0E7C6E5A86}"/>
              </a:ext>
            </a:extLst>
          </p:cNvPr>
          <p:cNvPicPr>
            <a:picLocks noChangeAspect="1"/>
          </p:cNvPicPr>
          <p:nvPr/>
        </p:nvPicPr>
        <p:blipFill>
          <a:blip r:embed="rId5"/>
          <a:stretch>
            <a:fillRect/>
          </a:stretch>
        </p:blipFill>
        <p:spPr>
          <a:xfrm>
            <a:off x="7741973" y="3948159"/>
            <a:ext cx="1659202" cy="1667822"/>
          </a:xfrm>
          <a:prstGeom prst="rect">
            <a:avLst/>
          </a:prstGeom>
        </p:spPr>
      </p:pic>
      <p:pic>
        <p:nvPicPr>
          <p:cNvPr id="21" name="Picture 20">
            <a:extLst>
              <a:ext uri="{FF2B5EF4-FFF2-40B4-BE49-F238E27FC236}">
                <a16:creationId xmlns:a16="http://schemas.microsoft.com/office/drawing/2014/main" id="{524C719A-9CF2-E34D-376E-3AAFAD703CEC}"/>
              </a:ext>
            </a:extLst>
          </p:cNvPr>
          <p:cNvPicPr>
            <a:picLocks noChangeAspect="1"/>
          </p:cNvPicPr>
          <p:nvPr/>
        </p:nvPicPr>
        <p:blipFill>
          <a:blip r:embed="rId6"/>
          <a:stretch>
            <a:fillRect/>
          </a:stretch>
        </p:blipFill>
        <p:spPr>
          <a:xfrm>
            <a:off x="9882215" y="3948159"/>
            <a:ext cx="1685105" cy="1667822"/>
          </a:xfrm>
          <a:prstGeom prst="rect">
            <a:avLst/>
          </a:prstGeom>
        </p:spPr>
      </p:pic>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7"/>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027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DBE70-0CEB-15CA-625A-8269B4AC32E9}"/>
              </a:ext>
            </a:extLst>
          </p:cNvPr>
          <p:cNvSpPr>
            <a:spLocks noGrp="1"/>
          </p:cNvSpPr>
          <p:nvPr>
            <p:ph type="title"/>
          </p:nvPr>
        </p:nvSpPr>
        <p:spPr>
          <a:xfrm>
            <a:off x="334963" y="146050"/>
            <a:ext cx="7407275" cy="368300"/>
          </a:xfrm>
        </p:spPr>
        <p:txBody>
          <a:bodyPr/>
          <a:lstStyle/>
          <a:p>
            <a:r>
              <a:rPr lang="en-US" dirty="0"/>
              <a:t>Erosion</a:t>
            </a:r>
          </a:p>
        </p:txBody>
      </p:sp>
      <p:grpSp>
        <p:nvGrpSpPr>
          <p:cNvPr id="17" name="Group 16">
            <a:extLst>
              <a:ext uri="{FF2B5EF4-FFF2-40B4-BE49-F238E27FC236}">
                <a16:creationId xmlns:a16="http://schemas.microsoft.com/office/drawing/2014/main" id="{B59CD3AB-5AB5-15BE-F22A-5E96113A0755}"/>
              </a:ext>
            </a:extLst>
          </p:cNvPr>
          <p:cNvGrpSpPr/>
          <p:nvPr/>
        </p:nvGrpSpPr>
        <p:grpSpPr>
          <a:xfrm>
            <a:off x="3242928" y="831265"/>
            <a:ext cx="8998620" cy="5378350"/>
            <a:chOff x="5491762" y="694105"/>
            <a:chExt cx="8998620" cy="5378350"/>
          </a:xfrm>
        </p:grpSpPr>
        <p:sp>
          <p:nvSpPr>
            <p:cNvPr id="8" name="TextBox 7">
              <a:extLst>
                <a:ext uri="{FF2B5EF4-FFF2-40B4-BE49-F238E27FC236}">
                  <a16:creationId xmlns:a16="http://schemas.microsoft.com/office/drawing/2014/main" id="{57944DD3-4A97-D36D-1569-07305E19DE6A}"/>
                </a:ext>
              </a:extLst>
            </p:cNvPr>
            <p:cNvSpPr txBox="1"/>
            <p:nvPr/>
          </p:nvSpPr>
          <p:spPr>
            <a:xfrm>
              <a:off x="8312468" y="694105"/>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grpSp>
          <p:nvGrpSpPr>
            <p:cNvPr id="16" name="Group 15">
              <a:extLst>
                <a:ext uri="{FF2B5EF4-FFF2-40B4-BE49-F238E27FC236}">
                  <a16:creationId xmlns:a16="http://schemas.microsoft.com/office/drawing/2014/main" id="{55E83ED4-4570-1237-F4D2-16163FB1F680}"/>
                </a:ext>
              </a:extLst>
            </p:cNvPr>
            <p:cNvGrpSpPr/>
            <p:nvPr/>
          </p:nvGrpSpPr>
          <p:grpSpPr>
            <a:xfrm>
              <a:off x="5491762" y="1108710"/>
              <a:ext cx="7778468" cy="4963745"/>
              <a:chOff x="5491762" y="1108710"/>
              <a:chExt cx="7778468" cy="4963745"/>
            </a:xfrm>
          </p:grpSpPr>
          <p:pic>
            <p:nvPicPr>
              <p:cNvPr id="6" name="Picture 5">
                <a:extLst>
                  <a:ext uri="{FF2B5EF4-FFF2-40B4-BE49-F238E27FC236}">
                    <a16:creationId xmlns:a16="http://schemas.microsoft.com/office/drawing/2014/main" id="{3D2563EF-681F-8DCF-2D5E-379D5EFF7298}"/>
                  </a:ext>
                </a:extLst>
              </p:cNvPr>
              <p:cNvPicPr>
                <a:picLocks noChangeAspect="1"/>
              </p:cNvPicPr>
              <p:nvPr/>
            </p:nvPicPr>
            <p:blipFill>
              <a:blip r:embed="rId3"/>
              <a:stretch>
                <a:fillRect/>
              </a:stretch>
            </p:blipFill>
            <p:spPr>
              <a:xfrm>
                <a:off x="5491762" y="1199362"/>
                <a:ext cx="6180769" cy="4744238"/>
              </a:xfrm>
              <a:prstGeom prst="rect">
                <a:avLst/>
              </a:prstGeom>
            </p:spPr>
          </p:pic>
          <p:cxnSp>
            <p:nvCxnSpPr>
              <p:cNvPr id="10" name="Straight Arrow Connector 9">
                <a:extLst>
                  <a:ext uri="{FF2B5EF4-FFF2-40B4-BE49-F238E27FC236}">
                    <a16:creationId xmlns:a16="http://schemas.microsoft.com/office/drawing/2014/main" id="{DB6DFB9C-9C79-9E2A-6FC5-ACCF1CDB18AC}"/>
                  </a:ext>
                </a:extLst>
              </p:cNvPr>
              <p:cNvCxnSpPr>
                <a:cxnSpLocks/>
              </p:cNvCxnSpPr>
              <p:nvPr/>
            </p:nvCxnSpPr>
            <p:spPr>
              <a:xfrm flipH="1">
                <a:off x="8312468" y="1108710"/>
                <a:ext cx="269678" cy="916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895AC073-0296-5055-56A8-8B1F74D126F2}"/>
                  </a:ext>
                </a:extLst>
              </p:cNvPr>
              <p:cNvSpPr txBox="1"/>
              <p:nvPr/>
            </p:nvSpPr>
            <p:spPr>
              <a:xfrm>
                <a:off x="5977890" y="5426124"/>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grpSp>
      </p:grpSp>
    </p:spTree>
    <p:extLst>
      <p:ext uri="{BB962C8B-B14F-4D97-AF65-F5344CB8AC3E}">
        <p14:creationId xmlns:p14="http://schemas.microsoft.com/office/powerpoint/2010/main" val="353854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182E-2F3F-9038-B39A-A3E8EB3E9162}"/>
              </a:ext>
            </a:extLst>
          </p:cNvPr>
          <p:cNvSpPr>
            <a:spLocks noGrp="1"/>
          </p:cNvSpPr>
          <p:nvPr>
            <p:ph type="title"/>
          </p:nvPr>
        </p:nvSpPr>
        <p:spPr>
          <a:xfrm>
            <a:off x="335360" y="145499"/>
            <a:ext cx="10717450" cy="369524"/>
          </a:xfrm>
        </p:spPr>
        <p:txBody>
          <a:bodyPr/>
          <a:lstStyle/>
          <a:p>
            <a:r>
              <a:rPr lang="en-US" dirty="0"/>
              <a:t>Using erosion to remove image components.</a:t>
            </a:r>
          </a:p>
        </p:txBody>
      </p:sp>
      <p:grpSp>
        <p:nvGrpSpPr>
          <p:cNvPr id="24" name="Group 23">
            <a:extLst>
              <a:ext uri="{FF2B5EF4-FFF2-40B4-BE49-F238E27FC236}">
                <a16:creationId xmlns:a16="http://schemas.microsoft.com/office/drawing/2014/main" id="{D32F0C98-190E-3AA5-3546-9884F2F91021}"/>
              </a:ext>
            </a:extLst>
          </p:cNvPr>
          <p:cNvGrpSpPr/>
          <p:nvPr/>
        </p:nvGrpSpPr>
        <p:grpSpPr>
          <a:xfrm>
            <a:off x="737193" y="1828800"/>
            <a:ext cx="2434805" cy="2804137"/>
            <a:chOff x="757825" y="1828800"/>
            <a:chExt cx="2434805" cy="2804137"/>
          </a:xfrm>
        </p:grpSpPr>
        <p:pic>
          <p:nvPicPr>
            <p:cNvPr id="9" name="Picture 8">
              <a:extLst>
                <a:ext uri="{FF2B5EF4-FFF2-40B4-BE49-F238E27FC236}">
                  <a16:creationId xmlns:a16="http://schemas.microsoft.com/office/drawing/2014/main" id="{784BA1CC-07D1-BFCB-2D3B-85CE89E37994}"/>
                </a:ext>
              </a:extLst>
            </p:cNvPr>
            <p:cNvPicPr>
              <a:picLocks noChangeAspect="1"/>
            </p:cNvPicPr>
            <p:nvPr/>
          </p:nvPicPr>
          <p:blipFill>
            <a:blip r:embed="rId3"/>
            <a:stretch>
              <a:fillRect/>
            </a:stretch>
          </p:blipFill>
          <p:spPr>
            <a:xfrm>
              <a:off x="757825" y="1828800"/>
              <a:ext cx="2434805" cy="2434805"/>
            </a:xfrm>
            <a:prstGeom prst="rect">
              <a:avLst/>
            </a:prstGeom>
          </p:spPr>
        </p:pic>
        <p:sp>
          <p:nvSpPr>
            <p:cNvPr id="17" name="TextBox 16">
              <a:extLst>
                <a:ext uri="{FF2B5EF4-FFF2-40B4-BE49-F238E27FC236}">
                  <a16:creationId xmlns:a16="http://schemas.microsoft.com/office/drawing/2014/main" id="{D317CF04-6C32-6243-6A9B-9362BD20CF8C}"/>
                </a:ext>
              </a:extLst>
            </p:cNvPr>
            <p:cNvSpPr txBox="1"/>
            <p:nvPr/>
          </p:nvSpPr>
          <p:spPr>
            <a:xfrm>
              <a:off x="757825" y="4263605"/>
              <a:ext cx="2434805" cy="369332"/>
            </a:xfrm>
            <a:prstGeom prst="rect">
              <a:avLst/>
            </a:prstGeom>
            <a:noFill/>
          </p:spPr>
          <p:txBody>
            <a:bodyPr wrap="square">
              <a:spAutoFit/>
            </a:bodyPr>
            <a:lstStyle/>
            <a:p>
              <a:pPr algn="ctr"/>
              <a:r>
                <a:rPr lang="en-US" sz="1800" b="0" i="0" dirty="0">
                  <a:solidFill>
                    <a:srgbClr val="242021"/>
                  </a:solidFill>
                  <a:effectLst/>
                  <a:latin typeface="TimesTen-Roman"/>
                </a:rPr>
                <a:t>486x486 binary image</a:t>
              </a:r>
              <a:r>
                <a:rPr lang="en-US" dirty="0"/>
                <a:t> </a:t>
              </a:r>
            </a:p>
          </p:txBody>
        </p:sp>
      </p:grpSp>
      <p:grpSp>
        <p:nvGrpSpPr>
          <p:cNvPr id="23" name="Group 22">
            <a:extLst>
              <a:ext uri="{FF2B5EF4-FFF2-40B4-BE49-F238E27FC236}">
                <a16:creationId xmlns:a16="http://schemas.microsoft.com/office/drawing/2014/main" id="{F8291570-57C7-841D-57C5-D33BA8BCEA39}"/>
              </a:ext>
            </a:extLst>
          </p:cNvPr>
          <p:cNvGrpSpPr/>
          <p:nvPr/>
        </p:nvGrpSpPr>
        <p:grpSpPr>
          <a:xfrm>
            <a:off x="3481174" y="1828800"/>
            <a:ext cx="2419730" cy="3361922"/>
            <a:chOff x="3584044" y="1828800"/>
            <a:chExt cx="2419730" cy="3361922"/>
          </a:xfrm>
        </p:grpSpPr>
        <p:pic>
          <p:nvPicPr>
            <p:cNvPr id="11" name="Picture 10">
              <a:extLst>
                <a:ext uri="{FF2B5EF4-FFF2-40B4-BE49-F238E27FC236}">
                  <a16:creationId xmlns:a16="http://schemas.microsoft.com/office/drawing/2014/main" id="{E46EB8D9-F3D0-F68A-983B-023DEA6593FE}"/>
                </a:ext>
              </a:extLst>
            </p:cNvPr>
            <p:cNvPicPr>
              <a:picLocks noChangeAspect="1"/>
            </p:cNvPicPr>
            <p:nvPr/>
          </p:nvPicPr>
          <p:blipFill>
            <a:blip r:embed="rId4"/>
            <a:stretch>
              <a:fillRect/>
            </a:stretch>
          </p:blipFill>
          <p:spPr>
            <a:xfrm>
              <a:off x="3584044" y="1828800"/>
              <a:ext cx="2419730" cy="2434805"/>
            </a:xfrm>
            <a:prstGeom prst="rect">
              <a:avLst/>
            </a:prstGeom>
          </p:spPr>
        </p:pic>
        <p:sp>
          <p:nvSpPr>
            <p:cNvPr id="19" name="TextBox 18">
              <a:extLst>
                <a:ext uri="{FF2B5EF4-FFF2-40B4-BE49-F238E27FC236}">
                  <a16:creationId xmlns:a16="http://schemas.microsoft.com/office/drawing/2014/main" id="{78C7CE25-838B-C6FA-F1E1-22728E1EA72A}"/>
                </a:ext>
              </a:extLst>
            </p:cNvPr>
            <p:cNvSpPr txBox="1"/>
            <p:nvPr/>
          </p:nvSpPr>
          <p:spPr>
            <a:xfrm>
              <a:off x="3690830"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11x11</a:t>
              </a:r>
              <a:r>
                <a:rPr lang="en-US" dirty="0"/>
                <a:t> </a:t>
              </a:r>
              <a:br>
                <a:rPr lang="en-US" dirty="0"/>
              </a:br>
              <a:endParaRPr lang="en-US" dirty="0"/>
            </a:p>
          </p:txBody>
        </p:sp>
      </p:grpSp>
      <p:grpSp>
        <p:nvGrpSpPr>
          <p:cNvPr id="22" name="Group 21">
            <a:extLst>
              <a:ext uri="{FF2B5EF4-FFF2-40B4-BE49-F238E27FC236}">
                <a16:creationId xmlns:a16="http://schemas.microsoft.com/office/drawing/2014/main" id="{9A273383-91D3-A9EF-BE69-477059009780}"/>
              </a:ext>
            </a:extLst>
          </p:cNvPr>
          <p:cNvGrpSpPr/>
          <p:nvPr/>
        </p:nvGrpSpPr>
        <p:grpSpPr>
          <a:xfrm>
            <a:off x="6210078" y="1828800"/>
            <a:ext cx="2511613" cy="3361922"/>
            <a:chOff x="6395187" y="1828800"/>
            <a:chExt cx="2511613" cy="3361922"/>
          </a:xfrm>
        </p:grpSpPr>
        <p:pic>
          <p:nvPicPr>
            <p:cNvPr id="13" name="Picture 12">
              <a:extLst>
                <a:ext uri="{FF2B5EF4-FFF2-40B4-BE49-F238E27FC236}">
                  <a16:creationId xmlns:a16="http://schemas.microsoft.com/office/drawing/2014/main" id="{0D06FCA0-9A2C-8A7D-81BF-D1548D51F62C}"/>
                </a:ext>
              </a:extLst>
            </p:cNvPr>
            <p:cNvPicPr>
              <a:picLocks noChangeAspect="1"/>
            </p:cNvPicPr>
            <p:nvPr/>
          </p:nvPicPr>
          <p:blipFill>
            <a:blip r:embed="rId5"/>
            <a:stretch>
              <a:fillRect/>
            </a:stretch>
          </p:blipFill>
          <p:spPr>
            <a:xfrm>
              <a:off x="6395187" y="1828800"/>
              <a:ext cx="2511613" cy="2434805"/>
            </a:xfrm>
            <a:prstGeom prst="rect">
              <a:avLst/>
            </a:prstGeom>
          </p:spPr>
        </p:pic>
        <p:sp>
          <p:nvSpPr>
            <p:cNvPr id="20" name="TextBox 19">
              <a:extLst>
                <a:ext uri="{FF2B5EF4-FFF2-40B4-BE49-F238E27FC236}">
                  <a16:creationId xmlns:a16="http://schemas.microsoft.com/office/drawing/2014/main" id="{78F2186E-A2CD-9663-A510-C807CEB086A5}"/>
                </a:ext>
              </a:extLst>
            </p:cNvPr>
            <p:cNvSpPr txBox="1"/>
            <p:nvPr/>
          </p:nvSpPr>
          <p:spPr>
            <a:xfrm>
              <a:off x="6515339"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15x15</a:t>
              </a:r>
              <a:r>
                <a:rPr lang="en-US" dirty="0"/>
                <a:t> </a:t>
              </a:r>
              <a:br>
                <a:rPr lang="en-US" dirty="0"/>
              </a:br>
              <a:endParaRPr lang="en-US" dirty="0"/>
            </a:p>
          </p:txBody>
        </p:sp>
      </p:grpSp>
      <p:grpSp>
        <p:nvGrpSpPr>
          <p:cNvPr id="25" name="Group 24">
            <a:extLst>
              <a:ext uri="{FF2B5EF4-FFF2-40B4-BE49-F238E27FC236}">
                <a16:creationId xmlns:a16="http://schemas.microsoft.com/office/drawing/2014/main" id="{A2AD1AD9-89FF-6A62-1AB8-DF739566C773}"/>
              </a:ext>
            </a:extLst>
          </p:cNvPr>
          <p:cNvGrpSpPr/>
          <p:nvPr/>
        </p:nvGrpSpPr>
        <p:grpSpPr>
          <a:xfrm>
            <a:off x="9030865" y="1828800"/>
            <a:ext cx="2434805" cy="3377235"/>
            <a:chOff x="9525153" y="1813487"/>
            <a:chExt cx="2434805" cy="3377235"/>
          </a:xfrm>
        </p:grpSpPr>
        <p:pic>
          <p:nvPicPr>
            <p:cNvPr id="15" name="Picture 14">
              <a:extLst>
                <a:ext uri="{FF2B5EF4-FFF2-40B4-BE49-F238E27FC236}">
                  <a16:creationId xmlns:a16="http://schemas.microsoft.com/office/drawing/2014/main" id="{2F91C845-F757-1A0C-0A6E-03B212384209}"/>
                </a:ext>
              </a:extLst>
            </p:cNvPr>
            <p:cNvPicPr>
              <a:picLocks noChangeAspect="1"/>
            </p:cNvPicPr>
            <p:nvPr/>
          </p:nvPicPr>
          <p:blipFill>
            <a:blip r:embed="rId6"/>
            <a:stretch>
              <a:fillRect/>
            </a:stretch>
          </p:blipFill>
          <p:spPr>
            <a:xfrm>
              <a:off x="9525153" y="1813487"/>
              <a:ext cx="2434805" cy="2450118"/>
            </a:xfrm>
            <a:prstGeom prst="rect">
              <a:avLst/>
            </a:prstGeom>
          </p:spPr>
        </p:pic>
        <p:sp>
          <p:nvSpPr>
            <p:cNvPr id="21" name="TextBox 20">
              <a:extLst>
                <a:ext uri="{FF2B5EF4-FFF2-40B4-BE49-F238E27FC236}">
                  <a16:creationId xmlns:a16="http://schemas.microsoft.com/office/drawing/2014/main" id="{D24A9798-D514-FE12-0D41-AEFA5CC0F992}"/>
                </a:ext>
              </a:extLst>
            </p:cNvPr>
            <p:cNvSpPr txBox="1"/>
            <p:nvPr/>
          </p:nvSpPr>
          <p:spPr>
            <a:xfrm>
              <a:off x="9677882"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45x45</a:t>
              </a:r>
              <a:r>
                <a:rPr lang="en-US" dirty="0"/>
                <a:t> </a:t>
              </a:r>
              <a:br>
                <a:rPr lang="en-US" dirty="0"/>
              </a:br>
              <a:endParaRPr lang="en-US" dirty="0"/>
            </a:p>
          </p:txBody>
        </p:sp>
      </p:grpSp>
    </p:spTree>
    <p:extLst>
      <p:ext uri="{BB962C8B-B14F-4D97-AF65-F5344CB8AC3E}">
        <p14:creationId xmlns:p14="http://schemas.microsoft.com/office/powerpoint/2010/main" val="8468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95EBC4-1FE6-0886-705A-B0EC10FCCD73}"/>
              </a:ext>
            </a:extLst>
          </p:cNvPr>
          <p:cNvSpPr>
            <a:spLocks noGrp="1"/>
          </p:cNvSpPr>
          <p:nvPr>
            <p:ph type="title"/>
          </p:nvPr>
        </p:nvSpPr>
        <p:spPr/>
        <p:txBody>
          <a:bodyPr/>
          <a:lstStyle/>
          <a:p>
            <a:r>
              <a:rPr lang="en-US" dirty="0"/>
              <a:t>Separating the objects using erosion</a:t>
            </a:r>
          </a:p>
        </p:txBody>
      </p:sp>
      <p:pic>
        <p:nvPicPr>
          <p:cNvPr id="7" name="Hình ảnh 6">
            <a:extLst>
              <a:ext uri="{FF2B5EF4-FFF2-40B4-BE49-F238E27FC236}">
                <a16:creationId xmlns:a16="http://schemas.microsoft.com/office/drawing/2014/main" id="{C4078D19-9A0F-3E99-A5B4-71D30C0F910E}"/>
              </a:ext>
            </a:extLst>
          </p:cNvPr>
          <p:cNvPicPr>
            <a:picLocks noChangeAspect="1"/>
          </p:cNvPicPr>
          <p:nvPr/>
        </p:nvPicPr>
        <p:blipFill>
          <a:blip r:embed="rId3"/>
          <a:stretch>
            <a:fillRect/>
          </a:stretch>
        </p:blipFill>
        <p:spPr>
          <a:xfrm>
            <a:off x="3242704" y="1428448"/>
            <a:ext cx="5706591" cy="4001104"/>
          </a:xfrm>
          <a:prstGeom prst="rect">
            <a:avLst/>
          </a:prstGeom>
        </p:spPr>
      </p:pic>
    </p:spTree>
    <p:extLst>
      <p:ext uri="{BB962C8B-B14F-4D97-AF65-F5344CB8AC3E}">
        <p14:creationId xmlns:p14="http://schemas.microsoft.com/office/powerpoint/2010/main" val="1721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Dilation</a:t>
            </a:r>
          </a:p>
        </p:txBody>
      </p:sp>
      <p:sp>
        <p:nvSpPr>
          <p:cNvPr id="9" name="TextBox 8">
            <a:extLst>
              <a:ext uri="{FF2B5EF4-FFF2-40B4-BE49-F238E27FC236}">
                <a16:creationId xmlns:a16="http://schemas.microsoft.com/office/drawing/2014/main" id="{47D2EFBE-CE37-3F86-F9F2-E80CC39EB0F5}"/>
              </a:ext>
            </a:extLst>
          </p:cNvPr>
          <p:cNvSpPr txBox="1"/>
          <p:nvPr/>
        </p:nvSpPr>
        <p:spPr>
          <a:xfrm>
            <a:off x="242216" y="3447548"/>
            <a:ext cx="588233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Enlarges bright objects in binary images.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Connects broken parts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Fills small holes or gaps.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1EF786-44EC-2861-8176-5A137DEBD635}"/>
                  </a:ext>
                </a:extLst>
              </p:cNvPr>
              <p:cNvSpPr txBox="1"/>
              <p:nvPr/>
            </p:nvSpPr>
            <p:spPr>
              <a:xfrm>
                <a:off x="289785" y="671233"/>
                <a:ext cx="11614367"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is a fundamental morphological operation used to </a:t>
                </a:r>
                <a:r>
                  <a:rPr lang="en-US" b="1" dirty="0">
                    <a:latin typeface="Times New Roman" panose="02020603050405020304" pitchFamily="18" charset="0"/>
                    <a:cs typeface="Times New Roman" panose="02020603050405020304" pitchFamily="18" charset="0"/>
                  </a:rPr>
                  <a:t>expand </a:t>
                </a:r>
                <a:r>
                  <a:rPr lang="en-US" dirty="0">
                    <a:latin typeface="Times New Roman" panose="02020603050405020304" pitchFamily="18" charset="0"/>
                    <a:cs typeface="Times New Roman" panose="02020603050405020304" pitchFamily="18" charset="0"/>
                  </a:rPr>
                  <a:t>the foreground. The </a:t>
                </a:r>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of image A by structuring element B is the set of all points z such that the translated structuring element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𝐵</m:t>
                        </m:r>
                        <m:r>
                          <a:rPr lang="en-US" b="0" i="1" dirty="0" smtClean="0">
                            <a:latin typeface="Cambria Math" panose="02040503050406030204" pitchFamily="18" charset="0"/>
                          </a:rPr>
                          <m:t>)</m:t>
                        </m:r>
                      </m:e>
                      <m:sub>
                        <m:r>
                          <a:rPr lang="en-US" b="0" i="1" dirty="0" smtClean="0">
                            <a:latin typeface="Cambria Math" panose="02040503050406030204" pitchFamily="18" charset="0"/>
                          </a:rPr>
                          <m:t>𝑧</m:t>
                        </m:r>
                      </m:sub>
                    </m:sSub>
                    <m:r>
                      <a:rPr lang="en-US" b="0" i="1" dirty="0" smtClean="0">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overlaps</a:t>
                </a:r>
                <a:r>
                  <a:rPr lang="en-US" dirty="0">
                    <a:latin typeface="Times New Roman" panose="02020603050405020304" pitchFamily="18" charset="0"/>
                    <a:cs typeface="Times New Roman" panose="02020603050405020304" pitchFamily="18" charset="0"/>
                  </a:rPr>
                  <a:t> with at least one foreground pixel in A.</a:t>
                </a:r>
              </a:p>
            </p:txBody>
          </p:sp>
        </mc:Choice>
        <mc:Fallback xmlns="">
          <p:sp>
            <p:nvSpPr>
              <p:cNvPr id="13" name="TextBox 12">
                <a:extLst>
                  <a:ext uri="{FF2B5EF4-FFF2-40B4-BE49-F238E27FC236}">
                    <a16:creationId xmlns:a16="http://schemas.microsoft.com/office/drawing/2014/main" id="{791EF786-44EC-2861-8176-5A137DEBD635}"/>
                  </a:ext>
                </a:extLst>
              </p:cNvPr>
              <p:cNvSpPr txBox="1">
                <a:spLocks noRot="1" noChangeAspect="1" noMove="1" noResize="1" noEditPoints="1" noAdjustHandles="1" noChangeArrowheads="1" noChangeShapeType="1" noTextEdit="1"/>
              </p:cNvSpPr>
              <p:nvPr/>
            </p:nvSpPr>
            <p:spPr>
              <a:xfrm>
                <a:off x="289785" y="671233"/>
                <a:ext cx="11614367" cy="923330"/>
              </a:xfrm>
              <a:prstGeom prst="rect">
                <a:avLst/>
              </a:prstGeom>
              <a:blipFill>
                <a:blip r:embed="rId3"/>
                <a:stretch>
                  <a:fillRect l="-472" t="-3289" b="-921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97FA4EA-1105-6802-3E80-E2A88146C5FF}"/>
              </a:ext>
            </a:extLst>
          </p:cNvPr>
          <p:cNvSpPr txBox="1"/>
          <p:nvPr/>
        </p:nvSpPr>
        <p:spPr>
          <a:xfrm>
            <a:off x="213666" y="2207301"/>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4"/>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54819928-349C-B62D-6E9A-CB0DB192D9CD}"/>
              </a:ext>
            </a:extLst>
          </p:cNvPr>
          <p:cNvPicPr>
            <a:picLocks noChangeAspect="1"/>
          </p:cNvPicPr>
          <p:nvPr/>
        </p:nvPicPr>
        <p:blipFill>
          <a:blip r:embed="rId5"/>
          <a:stretch>
            <a:fillRect/>
          </a:stretch>
        </p:blipFill>
        <p:spPr>
          <a:xfrm>
            <a:off x="3220633" y="1750773"/>
            <a:ext cx="4020111" cy="419158"/>
          </a:xfrm>
          <a:prstGeom prst="rect">
            <a:avLst/>
          </a:prstGeom>
        </p:spPr>
      </p:pic>
      <p:pic>
        <p:nvPicPr>
          <p:cNvPr id="10" name="Picture 9" descr="A screenshot of a computer graphics&#10;&#10;AI-generated content may be incorrect.">
            <a:extLst>
              <a:ext uri="{FF2B5EF4-FFF2-40B4-BE49-F238E27FC236}">
                <a16:creationId xmlns:a16="http://schemas.microsoft.com/office/drawing/2014/main" id="{4AFBDFAE-5617-FB94-B4C5-A8B63937D46A}"/>
              </a:ext>
            </a:extLst>
          </p:cNvPr>
          <p:cNvPicPr>
            <a:picLocks noChangeAspect="1"/>
          </p:cNvPicPr>
          <p:nvPr/>
        </p:nvPicPr>
        <p:blipFill>
          <a:blip r:embed="rId6">
            <a:extLst>
              <a:ext uri="{28A0092B-C50C-407E-A947-70E740481C1C}">
                <a14:useLocalDpi xmlns:a14="http://schemas.microsoft.com/office/drawing/2010/main" val="0"/>
              </a:ext>
            </a:extLst>
          </a:blip>
          <a:srcRect b="9012"/>
          <a:stretch/>
        </p:blipFill>
        <p:spPr>
          <a:xfrm>
            <a:off x="7088199" y="1723280"/>
            <a:ext cx="4953000" cy="2105978"/>
          </a:xfrm>
          <a:prstGeom prst="rect">
            <a:avLst/>
          </a:prstGeom>
        </p:spPr>
      </p:pic>
      <p:pic>
        <p:nvPicPr>
          <p:cNvPr id="14" name="Picture 13">
            <a:extLst>
              <a:ext uri="{FF2B5EF4-FFF2-40B4-BE49-F238E27FC236}">
                <a16:creationId xmlns:a16="http://schemas.microsoft.com/office/drawing/2014/main" id="{A24DEAC3-4235-E540-03D7-B53951F0767A}"/>
              </a:ext>
            </a:extLst>
          </p:cNvPr>
          <p:cNvPicPr>
            <a:picLocks noChangeAspect="1"/>
          </p:cNvPicPr>
          <p:nvPr/>
        </p:nvPicPr>
        <p:blipFill>
          <a:blip r:embed="rId7"/>
          <a:stretch>
            <a:fillRect/>
          </a:stretch>
        </p:blipFill>
        <p:spPr>
          <a:xfrm>
            <a:off x="7753554" y="4011931"/>
            <a:ext cx="1616581" cy="1604050"/>
          </a:xfrm>
          <a:prstGeom prst="rect">
            <a:avLst/>
          </a:prstGeom>
        </p:spPr>
      </p:pic>
      <p:pic>
        <p:nvPicPr>
          <p:cNvPr id="18" name="Picture 17">
            <a:extLst>
              <a:ext uri="{FF2B5EF4-FFF2-40B4-BE49-F238E27FC236}">
                <a16:creationId xmlns:a16="http://schemas.microsoft.com/office/drawing/2014/main" id="{0E82B633-B60F-E72B-21F5-592C2ABFFED2}"/>
              </a:ext>
            </a:extLst>
          </p:cNvPr>
          <p:cNvPicPr>
            <a:picLocks noChangeAspect="1"/>
          </p:cNvPicPr>
          <p:nvPr/>
        </p:nvPicPr>
        <p:blipFill>
          <a:blip r:embed="rId8"/>
          <a:stretch>
            <a:fillRect/>
          </a:stretch>
        </p:blipFill>
        <p:spPr>
          <a:xfrm>
            <a:off x="9941125" y="3972506"/>
            <a:ext cx="1650729" cy="1650729"/>
          </a:xfrm>
          <a:prstGeom prst="rect">
            <a:avLst/>
          </a:prstGeom>
        </p:spPr>
      </p:pic>
    </p:spTree>
    <p:extLst>
      <p:ext uri="{BB962C8B-B14F-4D97-AF65-F5344CB8AC3E}">
        <p14:creationId xmlns:p14="http://schemas.microsoft.com/office/powerpoint/2010/main" val="50972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5F3F-0FA8-1792-AA22-79F40D279E83}"/>
              </a:ext>
            </a:extLst>
          </p:cNvPr>
          <p:cNvSpPr>
            <a:spLocks noGrp="1"/>
          </p:cNvSpPr>
          <p:nvPr>
            <p:ph type="title"/>
          </p:nvPr>
        </p:nvSpPr>
        <p:spPr/>
        <p:txBody>
          <a:bodyPr/>
          <a:lstStyle/>
          <a:p>
            <a:r>
              <a:rPr lang="en-US" dirty="0"/>
              <a:t>Dilation</a:t>
            </a:r>
          </a:p>
        </p:txBody>
      </p:sp>
      <p:pic>
        <p:nvPicPr>
          <p:cNvPr id="8" name="Picture 7">
            <a:extLst>
              <a:ext uri="{FF2B5EF4-FFF2-40B4-BE49-F238E27FC236}">
                <a16:creationId xmlns:a16="http://schemas.microsoft.com/office/drawing/2014/main" id="{09CB3A99-D7D0-95D2-A421-38316EA9D4CD}"/>
              </a:ext>
            </a:extLst>
          </p:cNvPr>
          <p:cNvPicPr>
            <a:picLocks noChangeAspect="1"/>
          </p:cNvPicPr>
          <p:nvPr/>
        </p:nvPicPr>
        <p:blipFill>
          <a:blip r:embed="rId3"/>
          <a:stretch>
            <a:fillRect/>
          </a:stretch>
        </p:blipFill>
        <p:spPr>
          <a:xfrm>
            <a:off x="3841039" y="1009320"/>
            <a:ext cx="5131511" cy="5157559"/>
          </a:xfrm>
          <a:prstGeom prst="rect">
            <a:avLst/>
          </a:prstGeom>
        </p:spPr>
      </p:pic>
      <p:sp>
        <p:nvSpPr>
          <p:cNvPr id="9" name="TextBox 8">
            <a:extLst>
              <a:ext uri="{FF2B5EF4-FFF2-40B4-BE49-F238E27FC236}">
                <a16:creationId xmlns:a16="http://schemas.microsoft.com/office/drawing/2014/main" id="{B9EA3BCF-7A1A-E1F8-D1DF-DC2A5A865869}"/>
              </a:ext>
            </a:extLst>
          </p:cNvPr>
          <p:cNvSpPr txBox="1"/>
          <p:nvPr/>
        </p:nvSpPr>
        <p:spPr>
          <a:xfrm>
            <a:off x="6096000" y="691121"/>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cxnSp>
        <p:nvCxnSpPr>
          <p:cNvPr id="10" name="Straight Arrow Connector 9">
            <a:extLst>
              <a:ext uri="{FF2B5EF4-FFF2-40B4-BE49-F238E27FC236}">
                <a16:creationId xmlns:a16="http://schemas.microsoft.com/office/drawing/2014/main" id="{93EAD5CF-7591-BE14-BABB-11069937E1F7}"/>
              </a:ext>
            </a:extLst>
          </p:cNvPr>
          <p:cNvCxnSpPr>
            <a:cxnSpLocks/>
          </p:cNvCxnSpPr>
          <p:nvPr/>
        </p:nvCxnSpPr>
        <p:spPr>
          <a:xfrm flipH="1">
            <a:off x="6217920" y="1105726"/>
            <a:ext cx="147758" cy="7260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0CD02546-C0A6-82C3-C478-16A3D919F8DE}"/>
              </a:ext>
            </a:extLst>
          </p:cNvPr>
          <p:cNvSpPr txBox="1"/>
          <p:nvPr/>
        </p:nvSpPr>
        <p:spPr>
          <a:xfrm>
            <a:off x="4095803" y="5520548"/>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spTree>
    <p:extLst>
      <p:ext uri="{BB962C8B-B14F-4D97-AF65-F5344CB8AC3E}">
        <p14:creationId xmlns:p14="http://schemas.microsoft.com/office/powerpoint/2010/main" val="131222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A673-DB8F-DB6F-4EF3-ABFACDF92EE3}"/>
              </a:ext>
            </a:extLst>
          </p:cNvPr>
          <p:cNvPicPr>
            <a:picLocks noChangeAspect="1"/>
          </p:cNvPicPr>
          <p:nvPr/>
        </p:nvPicPr>
        <p:blipFill>
          <a:blip r:embed="rId3"/>
          <a:stretch>
            <a:fillRect/>
          </a:stretch>
        </p:blipFill>
        <p:spPr>
          <a:xfrm>
            <a:off x="2395021" y="1018838"/>
            <a:ext cx="7401958" cy="4820323"/>
          </a:xfrm>
          <a:prstGeom prst="rect">
            <a:avLst/>
          </a:prstGeom>
        </p:spPr>
      </p:pic>
      <p:sp>
        <p:nvSpPr>
          <p:cNvPr id="6" name="Title 1">
            <a:extLst>
              <a:ext uri="{FF2B5EF4-FFF2-40B4-BE49-F238E27FC236}">
                <a16:creationId xmlns:a16="http://schemas.microsoft.com/office/drawing/2014/main" id="{0E22CC9D-5C94-2257-F415-FB84C5300724}"/>
              </a:ext>
            </a:extLst>
          </p:cNvPr>
          <p:cNvSpPr>
            <a:spLocks noGrp="1"/>
          </p:cNvSpPr>
          <p:nvPr>
            <p:ph type="title"/>
          </p:nvPr>
        </p:nvSpPr>
        <p:spPr>
          <a:xfrm>
            <a:off x="335360" y="145499"/>
            <a:ext cx="7406613" cy="369524"/>
          </a:xfrm>
        </p:spPr>
        <p:txBody>
          <a:bodyPr/>
          <a:lstStyle/>
          <a:p>
            <a:r>
              <a:rPr lang="en-US" dirty="0"/>
              <a:t>Dilation</a:t>
            </a:r>
          </a:p>
        </p:txBody>
      </p:sp>
    </p:spTree>
    <p:extLst>
      <p:ext uri="{BB962C8B-B14F-4D97-AF65-F5344CB8AC3E}">
        <p14:creationId xmlns:p14="http://schemas.microsoft.com/office/powerpoint/2010/main" val="1798949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Opening</a:t>
            </a:r>
          </a:p>
        </p:txBody>
      </p:sp>
      <p:pic>
        <p:nvPicPr>
          <p:cNvPr id="12" name="Hình ảnh 11">
            <a:extLst>
              <a:ext uri="{FF2B5EF4-FFF2-40B4-BE49-F238E27FC236}">
                <a16:creationId xmlns:a16="http://schemas.microsoft.com/office/drawing/2014/main" id="{C70CC935-BA3C-142D-D866-2EF84D2E0AA7}"/>
              </a:ext>
            </a:extLst>
          </p:cNvPr>
          <p:cNvPicPr>
            <a:picLocks noChangeAspect="1"/>
          </p:cNvPicPr>
          <p:nvPr/>
        </p:nvPicPr>
        <p:blipFill>
          <a:blip r:embed="rId3"/>
          <a:stretch>
            <a:fillRect/>
          </a:stretch>
        </p:blipFill>
        <p:spPr>
          <a:xfrm>
            <a:off x="4216113" y="831091"/>
            <a:ext cx="2469937" cy="406239"/>
          </a:xfrm>
          <a:prstGeom prst="rect">
            <a:avLst/>
          </a:prstGeom>
        </p:spPr>
      </p:pic>
      <p:pic>
        <p:nvPicPr>
          <p:cNvPr id="19" name="Hình ảnh 18">
            <a:extLst>
              <a:ext uri="{FF2B5EF4-FFF2-40B4-BE49-F238E27FC236}">
                <a16:creationId xmlns:a16="http://schemas.microsoft.com/office/drawing/2014/main" id="{E6F09003-F7A2-49DC-C061-27E6943C1762}"/>
              </a:ext>
            </a:extLst>
          </p:cNvPr>
          <p:cNvPicPr>
            <a:picLocks noChangeAspect="1"/>
          </p:cNvPicPr>
          <p:nvPr/>
        </p:nvPicPr>
        <p:blipFill>
          <a:blip r:embed="rId4"/>
          <a:stretch>
            <a:fillRect/>
          </a:stretch>
        </p:blipFill>
        <p:spPr>
          <a:xfrm>
            <a:off x="1071351" y="2117970"/>
            <a:ext cx="2473062" cy="1682303"/>
          </a:xfrm>
          <a:prstGeom prst="rect">
            <a:avLst/>
          </a:prstGeom>
        </p:spPr>
      </p:pic>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5"/>
          <a:stretch>
            <a:fillRect/>
          </a:stretch>
        </p:blipFill>
        <p:spPr>
          <a:xfrm>
            <a:off x="3845779" y="2037666"/>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19" idx="3"/>
          </p:cNvCxnSpPr>
          <p:nvPr/>
        </p:nvCxnSpPr>
        <p:spPr>
          <a:xfrm flipV="1">
            <a:off x="3544413" y="2959121"/>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3660376" y="2630226"/>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p:cNvCxnSpPr>
          <p:nvPr/>
        </p:nvCxnSpPr>
        <p:spPr>
          <a:xfrm flipV="1">
            <a:off x="7038691" y="2959120"/>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7243692"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4" name="Hình ảnh 43">
            <a:extLst>
              <a:ext uri="{FF2B5EF4-FFF2-40B4-BE49-F238E27FC236}">
                <a16:creationId xmlns:a16="http://schemas.microsoft.com/office/drawing/2014/main" id="{0DE39DBC-A502-46C5-D4C5-685B7D410D77}"/>
              </a:ext>
            </a:extLst>
          </p:cNvPr>
          <p:cNvPicPr>
            <a:picLocks noChangeAspect="1"/>
          </p:cNvPicPr>
          <p:nvPr/>
        </p:nvPicPr>
        <p:blipFill>
          <a:blip r:embed="rId6"/>
          <a:stretch>
            <a:fillRect/>
          </a:stretch>
        </p:blipFill>
        <p:spPr>
          <a:xfrm>
            <a:off x="8257552" y="2170364"/>
            <a:ext cx="2299489" cy="1582251"/>
          </a:xfrm>
          <a:prstGeom prst="rect">
            <a:avLst/>
          </a:prstGeom>
        </p:spPr>
      </p:pic>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5"/>
          <a:stretch>
            <a:fillRect/>
          </a:stretch>
        </p:blipFill>
        <p:spPr>
          <a:xfrm>
            <a:off x="7417563" y="2037666"/>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cxnSp>
        <p:nvCxnSpPr>
          <p:cNvPr id="48" name="Đường kết nối Mũi tên Thẳng 47">
            <a:extLst>
              <a:ext uri="{FF2B5EF4-FFF2-40B4-BE49-F238E27FC236}">
                <a16:creationId xmlns:a16="http://schemas.microsoft.com/office/drawing/2014/main" id="{DBCC8DA8-D666-567B-500C-ACEAF3B96A14}"/>
              </a:ext>
            </a:extLst>
          </p:cNvPr>
          <p:cNvCxnSpPr>
            <a:cxnSpLocks/>
          </p:cNvCxnSpPr>
          <p:nvPr/>
        </p:nvCxnSpPr>
        <p:spPr>
          <a:xfrm>
            <a:off x="2006600" y="1631427"/>
            <a:ext cx="142257" cy="607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Hộp Văn bản 49">
            <a:extLst>
              <a:ext uri="{FF2B5EF4-FFF2-40B4-BE49-F238E27FC236}">
                <a16:creationId xmlns:a16="http://schemas.microsoft.com/office/drawing/2014/main" id="{2EB9193A-5891-C461-893D-C2B8746A4669}"/>
              </a:ext>
            </a:extLst>
          </p:cNvPr>
          <p:cNvSpPr txBox="1"/>
          <p:nvPr/>
        </p:nvSpPr>
        <p:spPr>
          <a:xfrm>
            <a:off x="1644962" y="1262095"/>
            <a:ext cx="7232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a:t>
            </a:r>
          </a:p>
        </p:txBody>
      </p:sp>
      <p:cxnSp>
        <p:nvCxnSpPr>
          <p:cNvPr id="51" name="Đường kết nối Mũi tên Thẳng 50">
            <a:extLst>
              <a:ext uri="{FF2B5EF4-FFF2-40B4-BE49-F238E27FC236}">
                <a16:creationId xmlns:a16="http://schemas.microsoft.com/office/drawing/2014/main" id="{B1FE1C06-206F-5ED6-0CFA-B3A6BC119449}"/>
              </a:ext>
            </a:extLst>
          </p:cNvPr>
          <p:cNvCxnSpPr>
            <a:cxnSpLocks/>
            <a:stCxn id="50" idx="2"/>
          </p:cNvCxnSpPr>
          <p:nvPr/>
        </p:nvCxnSpPr>
        <p:spPr>
          <a:xfrm>
            <a:off x="2006600" y="1631427"/>
            <a:ext cx="448643" cy="8426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3435556"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Remove small noise.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Smooth object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Separate closely spaced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317895"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Opening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6042657" y="4689974"/>
            <a:ext cx="5371983"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Restore the main shape without recovering the noise.</a:t>
            </a:r>
          </a:p>
        </p:txBody>
      </p:sp>
      <p:pic>
        <p:nvPicPr>
          <p:cNvPr id="60" name="Hình ảnh 59">
            <a:extLst>
              <a:ext uri="{FF2B5EF4-FFF2-40B4-BE49-F238E27FC236}">
                <a16:creationId xmlns:a16="http://schemas.microsoft.com/office/drawing/2014/main" id="{C66C8C76-DC86-372A-2CED-D8F5AC319D37}"/>
              </a:ext>
            </a:extLst>
          </p:cNvPr>
          <p:cNvPicPr>
            <a:picLocks noChangeAspect="1"/>
          </p:cNvPicPr>
          <p:nvPr/>
        </p:nvPicPr>
        <p:blipFill>
          <a:blip r:embed="rId7"/>
          <a:stretch>
            <a:fillRect/>
          </a:stretch>
        </p:blipFill>
        <p:spPr>
          <a:xfrm>
            <a:off x="4765020" y="2117969"/>
            <a:ext cx="2456082" cy="1682301"/>
          </a:xfrm>
          <a:prstGeom prst="rect">
            <a:avLst/>
          </a:prstGeom>
        </p:spPr>
      </p:pic>
    </p:spTree>
    <p:extLst>
      <p:ext uri="{BB962C8B-B14F-4D97-AF65-F5344CB8AC3E}">
        <p14:creationId xmlns:p14="http://schemas.microsoft.com/office/powerpoint/2010/main" val="703744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Closing</a:t>
            </a:r>
          </a:p>
        </p:txBody>
      </p:sp>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3"/>
          <a:stretch>
            <a:fillRect/>
          </a:stretch>
        </p:blipFill>
        <p:spPr>
          <a:xfrm>
            <a:off x="3715733" y="2000759"/>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4" idx="3"/>
            <a:endCxn id="6" idx="1"/>
          </p:cNvCxnSpPr>
          <p:nvPr/>
        </p:nvCxnSpPr>
        <p:spPr>
          <a:xfrm flipV="1">
            <a:off x="3137190" y="2939065"/>
            <a:ext cx="1678449" cy="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7221969" y="2594692"/>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a:stCxn id="6" idx="3"/>
            <a:endCxn id="10" idx="1"/>
          </p:cNvCxnSpPr>
          <p:nvPr/>
        </p:nvCxnSpPr>
        <p:spPr>
          <a:xfrm flipV="1">
            <a:off x="6737325" y="2937883"/>
            <a:ext cx="1780866" cy="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3572990"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3"/>
          <a:stretch>
            <a:fillRect/>
          </a:stretch>
        </p:blipFill>
        <p:spPr>
          <a:xfrm>
            <a:off x="7330988" y="1977618"/>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2698175"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 holes or gaps.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 nearby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418043"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Closing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5531202" y="4522600"/>
            <a:ext cx="6660798"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shrink the objects back to their original size, </a:t>
            </a:r>
          </a:p>
          <a:p>
            <a:r>
              <a:rPr lang="en-US" dirty="0">
                <a:latin typeface="Times New Roman" panose="02020603050405020304" pitchFamily="18" charset="0"/>
                <a:cs typeface="Times New Roman" panose="02020603050405020304" pitchFamily="18" charset="0"/>
              </a:rPr>
              <a:t>while maintaining the connections and filled areas created by dilation.</a:t>
            </a:r>
          </a:p>
        </p:txBody>
      </p:sp>
      <p:pic>
        <p:nvPicPr>
          <p:cNvPr id="4" name="Hình ảnh 3">
            <a:extLst>
              <a:ext uri="{FF2B5EF4-FFF2-40B4-BE49-F238E27FC236}">
                <a16:creationId xmlns:a16="http://schemas.microsoft.com/office/drawing/2014/main" id="{EFEF5EA1-0CAF-E8A8-6329-2C83859FA81F}"/>
              </a:ext>
            </a:extLst>
          </p:cNvPr>
          <p:cNvPicPr>
            <a:picLocks noChangeAspect="1"/>
          </p:cNvPicPr>
          <p:nvPr/>
        </p:nvPicPr>
        <p:blipFill>
          <a:blip r:embed="rId4"/>
          <a:stretch>
            <a:fillRect/>
          </a:stretch>
        </p:blipFill>
        <p:spPr>
          <a:xfrm>
            <a:off x="1210624" y="2046854"/>
            <a:ext cx="1926566" cy="1787260"/>
          </a:xfrm>
          <a:prstGeom prst="rect">
            <a:avLst/>
          </a:prstGeom>
        </p:spPr>
      </p:pic>
      <p:pic>
        <p:nvPicPr>
          <p:cNvPr id="6" name="Hình ảnh 5">
            <a:extLst>
              <a:ext uri="{FF2B5EF4-FFF2-40B4-BE49-F238E27FC236}">
                <a16:creationId xmlns:a16="http://schemas.microsoft.com/office/drawing/2014/main" id="{1C22C545-28E6-F5B8-8B9D-7985D3070BCB}"/>
              </a:ext>
            </a:extLst>
          </p:cNvPr>
          <p:cNvPicPr>
            <a:picLocks noChangeAspect="1"/>
          </p:cNvPicPr>
          <p:nvPr/>
        </p:nvPicPr>
        <p:blipFill>
          <a:blip r:embed="rId5"/>
          <a:stretch>
            <a:fillRect/>
          </a:stretch>
        </p:blipFill>
        <p:spPr>
          <a:xfrm>
            <a:off x="4815639" y="2046853"/>
            <a:ext cx="1921686" cy="1784424"/>
          </a:xfrm>
          <a:prstGeom prst="rect">
            <a:avLst/>
          </a:prstGeom>
        </p:spPr>
      </p:pic>
      <p:pic>
        <p:nvPicPr>
          <p:cNvPr id="10" name="Hình ảnh 9">
            <a:extLst>
              <a:ext uri="{FF2B5EF4-FFF2-40B4-BE49-F238E27FC236}">
                <a16:creationId xmlns:a16="http://schemas.microsoft.com/office/drawing/2014/main" id="{7F506185-C71A-9966-1737-7E22425F10F6}"/>
              </a:ext>
            </a:extLst>
          </p:cNvPr>
          <p:cNvPicPr>
            <a:picLocks noChangeAspect="1"/>
          </p:cNvPicPr>
          <p:nvPr/>
        </p:nvPicPr>
        <p:blipFill>
          <a:blip r:embed="rId6"/>
          <a:stretch>
            <a:fillRect/>
          </a:stretch>
        </p:blipFill>
        <p:spPr>
          <a:xfrm>
            <a:off x="8518191" y="2022021"/>
            <a:ext cx="1978506" cy="1831723"/>
          </a:xfrm>
          <a:prstGeom prst="rect">
            <a:avLst/>
          </a:prstGeom>
        </p:spPr>
      </p:pic>
      <p:pic>
        <p:nvPicPr>
          <p:cNvPr id="16" name="Hình ảnh 15">
            <a:extLst>
              <a:ext uri="{FF2B5EF4-FFF2-40B4-BE49-F238E27FC236}">
                <a16:creationId xmlns:a16="http://schemas.microsoft.com/office/drawing/2014/main" id="{C20993DE-DAAB-6071-5E2B-4F439F8E76AB}"/>
              </a:ext>
            </a:extLst>
          </p:cNvPr>
          <p:cNvPicPr>
            <a:picLocks noChangeAspect="1"/>
          </p:cNvPicPr>
          <p:nvPr/>
        </p:nvPicPr>
        <p:blipFill>
          <a:blip r:embed="rId7"/>
          <a:stretch>
            <a:fillRect/>
          </a:stretch>
        </p:blipFill>
        <p:spPr>
          <a:xfrm>
            <a:off x="4255436" y="873102"/>
            <a:ext cx="3372321" cy="504895"/>
          </a:xfrm>
          <a:prstGeom prst="rect">
            <a:avLst/>
          </a:prstGeom>
        </p:spPr>
      </p:pic>
    </p:spTree>
    <p:extLst>
      <p:ext uri="{BB962C8B-B14F-4D97-AF65-F5344CB8AC3E}">
        <p14:creationId xmlns:p14="http://schemas.microsoft.com/office/powerpoint/2010/main" val="291408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78E32-977D-265B-C6A0-B8EA870FB63D}"/>
              </a:ext>
            </a:extLst>
          </p:cNvPr>
          <p:cNvSpPr txBox="1"/>
          <p:nvPr/>
        </p:nvSpPr>
        <p:spPr>
          <a:xfrm>
            <a:off x="3031332" y="2105561"/>
            <a:ext cx="6129336" cy="1323439"/>
          </a:xfrm>
          <a:prstGeom prst="rect">
            <a:avLst/>
          </a:prstGeom>
          <a:noFill/>
        </p:spPr>
        <p:txBody>
          <a:bodyPr wrap="square">
            <a:spAutoFit/>
          </a:bodyPr>
          <a:lstStyle/>
          <a:p>
            <a:pPr algn="ctr"/>
            <a:r>
              <a:rPr lang="en-US" sz="4000" b="1" dirty="0"/>
              <a:t>MORPHOLOGICAL IMAGE PROCESSING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Hình ảnh 42">
            <a:extLst>
              <a:ext uri="{FF2B5EF4-FFF2-40B4-BE49-F238E27FC236}">
                <a16:creationId xmlns:a16="http://schemas.microsoft.com/office/drawing/2014/main" id="{81BD0C95-157F-DB0D-ECA6-17CCFA43795F}"/>
              </a:ext>
            </a:extLst>
          </p:cNvPr>
          <p:cNvPicPr>
            <a:picLocks noChangeAspect="1"/>
          </p:cNvPicPr>
          <p:nvPr/>
        </p:nvPicPr>
        <p:blipFill>
          <a:blip r:embed="rId3"/>
          <a:stretch>
            <a:fillRect/>
          </a:stretch>
        </p:blipFill>
        <p:spPr>
          <a:xfrm>
            <a:off x="7620394" y="3347321"/>
            <a:ext cx="1137175" cy="273607"/>
          </a:xfrm>
          <a:prstGeom prst="rect">
            <a:avLst/>
          </a:prstGeom>
        </p:spPr>
      </p:pic>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Program to process fingerprint images</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4"/>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5"/>
          <a:stretch>
            <a:fillRect/>
          </a:stretch>
        </p:blipFill>
        <p:spPr>
          <a:xfrm>
            <a:off x="4715154" y="821531"/>
            <a:ext cx="3024664" cy="2286000"/>
          </a:xfrm>
          <a:prstGeom prst="rect">
            <a:avLst/>
          </a:prstGeom>
        </p:spPr>
      </p:pic>
      <p:pic>
        <p:nvPicPr>
          <p:cNvPr id="9" name="Hình ảnh 8">
            <a:extLst>
              <a:ext uri="{FF2B5EF4-FFF2-40B4-BE49-F238E27FC236}">
                <a16:creationId xmlns:a16="http://schemas.microsoft.com/office/drawing/2014/main" id="{3108A1DF-97D7-A515-2C04-1ED31087B101}"/>
              </a:ext>
            </a:extLst>
          </p:cNvPr>
          <p:cNvPicPr>
            <a:picLocks noChangeAspect="1"/>
          </p:cNvPicPr>
          <p:nvPr/>
        </p:nvPicPr>
        <p:blipFill>
          <a:blip r:embed="rId6"/>
          <a:stretch>
            <a:fillRect/>
          </a:stretch>
        </p:blipFill>
        <p:spPr>
          <a:xfrm>
            <a:off x="8679354" y="821531"/>
            <a:ext cx="3021558"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7"/>
          <a:stretch>
            <a:fillRect/>
          </a:stretch>
        </p:blipFill>
        <p:spPr>
          <a:xfrm>
            <a:off x="8674546" y="3872389"/>
            <a:ext cx="3026366" cy="2286000"/>
          </a:xfrm>
          <a:prstGeom prst="rect">
            <a:avLst/>
          </a:prstGeom>
        </p:spPr>
      </p:pic>
      <p:pic>
        <p:nvPicPr>
          <p:cNvPr id="13" name="Hình ảnh 12">
            <a:extLst>
              <a:ext uri="{FF2B5EF4-FFF2-40B4-BE49-F238E27FC236}">
                <a16:creationId xmlns:a16="http://schemas.microsoft.com/office/drawing/2014/main" id="{21A9C356-FA8D-38A6-0D2C-96CA9E79C093}"/>
              </a:ext>
            </a:extLst>
          </p:cNvPr>
          <p:cNvPicPr>
            <a:picLocks noChangeAspect="1"/>
          </p:cNvPicPr>
          <p:nvPr/>
        </p:nvPicPr>
        <p:blipFill>
          <a:blip r:embed="rId8"/>
          <a:stretch>
            <a:fillRect/>
          </a:stretch>
        </p:blipFill>
        <p:spPr>
          <a:xfrm>
            <a:off x="4716630" y="3860717"/>
            <a:ext cx="3023188"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9"/>
          <a:stretch>
            <a:fillRect/>
          </a:stretch>
        </p:blipFill>
        <p:spPr>
          <a:xfrm>
            <a:off x="745339"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Hình ảnh 26">
            <a:extLst>
              <a:ext uri="{FF2B5EF4-FFF2-40B4-BE49-F238E27FC236}">
                <a16:creationId xmlns:a16="http://schemas.microsoft.com/office/drawing/2014/main" id="{4ECE363B-3593-D11A-8EA8-64478706E68A}"/>
              </a:ext>
            </a:extLst>
          </p:cNvPr>
          <p:cNvPicPr>
            <a:picLocks noChangeAspect="1"/>
          </p:cNvPicPr>
          <p:nvPr/>
        </p:nvPicPr>
        <p:blipFill>
          <a:blip r:embed="rId10"/>
          <a:stretch>
            <a:fillRect/>
          </a:stretch>
        </p:blipFill>
        <p:spPr>
          <a:xfrm>
            <a:off x="7838330" y="1656754"/>
            <a:ext cx="728328" cy="260116"/>
          </a:xfrm>
          <a:prstGeom prst="rect">
            <a:avLst/>
          </a:prstGeom>
        </p:spPr>
      </p:pic>
      <p:pic>
        <p:nvPicPr>
          <p:cNvPr id="32" name="Hình ảnh 31">
            <a:extLst>
              <a:ext uri="{FF2B5EF4-FFF2-40B4-BE49-F238E27FC236}">
                <a16:creationId xmlns:a16="http://schemas.microsoft.com/office/drawing/2014/main" id="{18E9817B-63FE-51CC-54BB-FA759CA002B9}"/>
              </a:ext>
            </a:extLst>
          </p:cNvPr>
          <p:cNvPicPr>
            <a:picLocks noChangeAspect="1"/>
          </p:cNvPicPr>
          <p:nvPr/>
        </p:nvPicPr>
        <p:blipFill>
          <a:blip r:embed="rId11"/>
          <a:stretch>
            <a:fillRect/>
          </a:stretch>
        </p:blipFill>
        <p:spPr>
          <a:xfrm>
            <a:off x="9618581" y="3181547"/>
            <a:ext cx="2229161" cy="295316"/>
          </a:xfrm>
          <a:prstGeom prst="rect">
            <a:avLst/>
          </a:prstGeom>
        </p:spPr>
      </p:pic>
      <p:cxnSp>
        <p:nvCxnSpPr>
          <p:cNvPr id="34" name="Đường kết nối: Mũi tên Gấp khúc 33">
            <a:extLst>
              <a:ext uri="{FF2B5EF4-FFF2-40B4-BE49-F238E27FC236}">
                <a16:creationId xmlns:a16="http://schemas.microsoft.com/office/drawing/2014/main" id="{A708A1FF-3BC1-3753-BE5B-425560C415E8}"/>
              </a:ext>
            </a:extLst>
          </p:cNvPr>
          <p:cNvCxnSpPr>
            <a:cxnSpLocks/>
            <a:stCxn id="9" idx="3"/>
            <a:endCxn id="11" idx="3"/>
          </p:cNvCxnSpPr>
          <p:nvPr/>
        </p:nvCxnSpPr>
        <p:spPr>
          <a:xfrm>
            <a:off x="11700912" y="1964531"/>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740255" y="1907032"/>
            <a:ext cx="12700" cy="3927223"/>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p:cNvCxnSpPr>
          <p:nvPr/>
        </p:nvCxnSpPr>
        <p:spPr>
          <a:xfrm rot="16200000" flipV="1">
            <a:off x="4126038" y="1892902"/>
            <a:ext cx="12700" cy="3927223"/>
          </a:xfrm>
          <a:prstGeom prst="bentConnector3">
            <a:avLst>
              <a:gd name="adj1" fmla="val 16199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Hình ảnh 54">
            <a:extLst>
              <a:ext uri="{FF2B5EF4-FFF2-40B4-BE49-F238E27FC236}">
                <a16:creationId xmlns:a16="http://schemas.microsoft.com/office/drawing/2014/main" id="{23DD331E-C687-4992-DE44-01996D6CEE9E}"/>
              </a:ext>
            </a:extLst>
          </p:cNvPr>
          <p:cNvPicPr>
            <a:picLocks noChangeAspect="1"/>
          </p:cNvPicPr>
          <p:nvPr/>
        </p:nvPicPr>
        <p:blipFill>
          <a:blip r:embed="rId12"/>
          <a:stretch>
            <a:fillRect/>
          </a:stretch>
        </p:blipFill>
        <p:spPr>
          <a:xfrm>
            <a:off x="2912591" y="3429000"/>
            <a:ext cx="2260120" cy="208919"/>
          </a:xfrm>
          <a:prstGeom prst="rect">
            <a:avLst/>
          </a:prstGeom>
        </p:spPr>
      </p:pic>
      <p:sp>
        <p:nvSpPr>
          <p:cNvPr id="56" name="Hộp Văn bản 55">
            <a:extLst>
              <a:ext uri="{FF2B5EF4-FFF2-40B4-BE49-F238E27FC236}">
                <a16:creationId xmlns:a16="http://schemas.microsoft.com/office/drawing/2014/main" id="{E9985CE3-A868-F382-D193-76B13FAC684A}"/>
              </a:ext>
            </a:extLst>
          </p:cNvPr>
          <p:cNvSpPr txBox="1"/>
          <p:nvPr/>
        </p:nvSpPr>
        <p:spPr>
          <a:xfrm>
            <a:off x="1730856" y="6158389"/>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58" name="Hình ảnh 57">
            <a:extLst>
              <a:ext uri="{FF2B5EF4-FFF2-40B4-BE49-F238E27FC236}">
                <a16:creationId xmlns:a16="http://schemas.microsoft.com/office/drawing/2014/main" id="{F072292D-87F8-686C-7F58-4664C411D2FC}"/>
              </a:ext>
            </a:extLst>
          </p:cNvPr>
          <p:cNvPicPr>
            <a:picLocks noChangeAspect="1"/>
          </p:cNvPicPr>
          <p:nvPr/>
        </p:nvPicPr>
        <p:blipFill>
          <a:blip r:embed="rId13"/>
          <a:stretch>
            <a:fillRect/>
          </a:stretch>
        </p:blipFill>
        <p:spPr>
          <a:xfrm>
            <a:off x="7904689" y="862199"/>
            <a:ext cx="718317" cy="605745"/>
          </a:xfrm>
          <a:prstGeom prst="rect">
            <a:avLst/>
          </a:prstGeom>
        </p:spPr>
      </p:pic>
    </p:spTree>
    <p:extLst>
      <p:ext uri="{BB962C8B-B14F-4D97-AF65-F5344CB8AC3E}">
        <p14:creationId xmlns:p14="http://schemas.microsoft.com/office/powerpoint/2010/main" val="189468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0BB905-0BF0-0E4D-9DB8-FCBD862E0F84}"/>
              </a:ext>
            </a:extLst>
          </p:cNvPr>
          <p:cNvPicPr>
            <a:picLocks noChangeAspect="1"/>
          </p:cNvPicPr>
          <p:nvPr/>
        </p:nvPicPr>
        <p:blipFill>
          <a:blip r:embed="rId3"/>
          <a:srcRect b="1033"/>
          <a:stretch/>
        </p:blipFill>
        <p:spPr>
          <a:xfrm>
            <a:off x="6652260" y="1123673"/>
            <a:ext cx="4613772" cy="5368567"/>
          </a:xfrm>
          <a:prstGeom prst="rect">
            <a:avLst/>
          </a:prstGeom>
        </p:spPr>
      </p:pic>
      <p:pic>
        <p:nvPicPr>
          <p:cNvPr id="7" name="Picture 6">
            <a:extLst>
              <a:ext uri="{FF2B5EF4-FFF2-40B4-BE49-F238E27FC236}">
                <a16:creationId xmlns:a16="http://schemas.microsoft.com/office/drawing/2014/main" id="{2356F569-08BB-9760-639E-69668EF065EF}"/>
              </a:ext>
            </a:extLst>
          </p:cNvPr>
          <p:cNvPicPr>
            <a:picLocks noChangeAspect="1"/>
          </p:cNvPicPr>
          <p:nvPr/>
        </p:nvPicPr>
        <p:blipFill>
          <a:blip r:embed="rId4"/>
          <a:stretch>
            <a:fillRect/>
          </a:stretch>
        </p:blipFill>
        <p:spPr>
          <a:xfrm>
            <a:off x="255350" y="2980650"/>
            <a:ext cx="4933870" cy="2938900"/>
          </a:xfrm>
          <a:prstGeom prst="rect">
            <a:avLst/>
          </a:prstGeom>
        </p:spPr>
      </p:pic>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Hit or Miss transform</a:t>
            </a:r>
          </a:p>
        </p:txBody>
      </p:sp>
      <p:sp>
        <p:nvSpPr>
          <p:cNvPr id="3" name="Tiêu đề 1">
            <a:extLst>
              <a:ext uri="{FF2B5EF4-FFF2-40B4-BE49-F238E27FC236}">
                <a16:creationId xmlns:a16="http://schemas.microsoft.com/office/drawing/2014/main" id="{B732B8C1-CAE7-E82C-A78F-8081529771DC}"/>
              </a:ext>
            </a:extLst>
          </p:cNvPr>
          <p:cNvSpPr txBox="1">
            <a:spLocks/>
          </p:cNvSpPr>
          <p:nvPr/>
        </p:nvSpPr>
        <p:spPr>
          <a:xfrm>
            <a:off x="335360" y="723899"/>
            <a:ext cx="11208940" cy="2047875"/>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i="0" dirty="0">
                <a:solidFill>
                  <a:srgbClr val="242021"/>
                </a:solidFill>
                <a:effectLst/>
                <a:latin typeface="TimesTen-Roman"/>
              </a:rPr>
              <a:t>The morphological </a:t>
            </a:r>
            <a:r>
              <a:rPr lang="en-US" sz="1800" b="0" i="1" dirty="0">
                <a:solidFill>
                  <a:srgbClr val="242021"/>
                </a:solidFill>
                <a:effectLst/>
                <a:latin typeface="TimesTen-Italic"/>
              </a:rPr>
              <a:t>hit-or-miss transform </a:t>
            </a:r>
            <a:r>
              <a:rPr lang="en-US" sz="1800" b="0" i="0" dirty="0">
                <a:solidFill>
                  <a:srgbClr val="242021"/>
                </a:solidFill>
                <a:effectLst/>
                <a:latin typeface="TimesTen-Roman"/>
              </a:rPr>
              <a:t>(HMT) is a basic tool for shape detection.</a:t>
            </a:r>
          </a:p>
          <a:p>
            <a:r>
              <a:rPr lang="en-US" sz="1800" b="0" dirty="0">
                <a:solidFill>
                  <a:srgbClr val="242021"/>
                </a:solidFill>
                <a:latin typeface="TimesTen-Roman"/>
              </a:rPr>
              <a:t>T</a:t>
            </a:r>
            <a:r>
              <a:rPr lang="en-US" sz="1800" b="0" i="0" dirty="0">
                <a:solidFill>
                  <a:srgbClr val="242021"/>
                </a:solidFill>
                <a:effectLst/>
                <a:latin typeface="TimesTen-Roman"/>
              </a:rPr>
              <a:t>he HMT utilizes </a:t>
            </a:r>
            <a:r>
              <a:rPr lang="en-US" sz="1800" b="0" i="1" dirty="0">
                <a:solidFill>
                  <a:srgbClr val="242021"/>
                </a:solidFill>
                <a:effectLst/>
                <a:latin typeface="TimesTen-Italic"/>
              </a:rPr>
              <a:t>two</a:t>
            </a:r>
            <a:r>
              <a:rPr lang="en-US" sz="1000" dirty="0"/>
              <a:t> </a:t>
            </a:r>
            <a:r>
              <a:rPr lang="en-US" sz="1800" b="0" i="0" dirty="0">
                <a:solidFill>
                  <a:srgbClr val="242021"/>
                </a:solidFill>
                <a:effectLst/>
                <a:latin typeface="TimesTen-Roman"/>
              </a:rPr>
              <a:t>structuring elements:</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1" dirty="0">
                <a:solidFill>
                  <a:srgbClr val="242021"/>
                </a:solidFill>
                <a:effectLst/>
                <a:latin typeface="TimesTen-Roman"/>
              </a:rPr>
              <a:t>1</a:t>
            </a:r>
            <a:r>
              <a:rPr lang="en-US" sz="1800" b="0" i="0" dirty="0">
                <a:solidFill>
                  <a:srgbClr val="242021"/>
                </a:solidFill>
                <a:effectLst/>
                <a:latin typeface="TimesTen-Roman"/>
              </a:rPr>
              <a:t> for detecting shapes in the foreground</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0" dirty="0">
                <a:solidFill>
                  <a:srgbClr val="242021"/>
                </a:solidFill>
                <a:effectLst/>
                <a:latin typeface="TimesTen-Roman"/>
              </a:rPr>
              <a:t>2</a:t>
            </a:r>
            <a:r>
              <a:rPr lang="en-US" sz="1800" b="0" i="0" dirty="0">
                <a:solidFill>
                  <a:srgbClr val="242021"/>
                </a:solidFill>
                <a:effectLst/>
                <a:latin typeface="TimesTen-Roman"/>
              </a:rPr>
              <a:t> for detecting shapes in the background.</a:t>
            </a:r>
            <a:r>
              <a:rPr lang="en-US" sz="800" dirty="0"/>
              <a:t> </a:t>
            </a:r>
          </a:p>
          <a:p>
            <a:endParaRPr lang="en-US" sz="800" dirty="0"/>
          </a:p>
          <a:p>
            <a:r>
              <a:rPr lang="en-US" sz="1800" b="0" i="0" dirty="0">
                <a:solidFill>
                  <a:srgbClr val="242021"/>
                </a:solidFill>
                <a:effectLst/>
                <a:latin typeface="TimesTen-Roman"/>
              </a:rPr>
              <a:t>The HMT of image </a:t>
            </a:r>
            <a:r>
              <a:rPr lang="en-US" sz="1800" b="0" i="1" dirty="0">
                <a:solidFill>
                  <a:srgbClr val="242021"/>
                </a:solidFill>
                <a:effectLst/>
                <a:latin typeface="TimesTen-Italic"/>
              </a:rPr>
              <a:t>I </a:t>
            </a:r>
            <a:r>
              <a:rPr lang="en-US" sz="1800" b="0" i="0" dirty="0">
                <a:solidFill>
                  <a:srgbClr val="242021"/>
                </a:solidFill>
                <a:effectLst/>
                <a:latin typeface="TimesTen-Roman"/>
              </a:rPr>
              <a:t>is defined as:</a:t>
            </a:r>
            <a:r>
              <a:rPr lang="en-US" sz="800" dirty="0"/>
              <a:t> </a:t>
            </a:r>
            <a:br>
              <a:rPr lang="en-US" sz="800" dirty="0"/>
            </a:br>
            <a:br>
              <a:rPr lang="en-US" sz="800" dirty="0"/>
            </a:br>
            <a:r>
              <a:rPr lang="en-US" sz="800" dirty="0"/>
              <a:t> </a:t>
            </a:r>
            <a:br>
              <a:rPr lang="en-US" sz="800" dirty="0"/>
            </a:br>
            <a:r>
              <a:rPr lang="en-US" sz="1000" dirty="0"/>
              <a:t> </a:t>
            </a:r>
            <a:r>
              <a:rPr lang="en-US" sz="1200" dirty="0"/>
              <a:t> </a:t>
            </a:r>
            <a:endParaRPr lang="en-US" sz="1800"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92D38E-847B-85F8-8DC3-A0B6EA58E66D}"/>
              </a:ext>
            </a:extLst>
          </p:cNvPr>
          <p:cNvPicPr>
            <a:picLocks noChangeAspect="1"/>
          </p:cNvPicPr>
          <p:nvPr/>
        </p:nvPicPr>
        <p:blipFill>
          <a:blip r:embed="rId5"/>
          <a:stretch>
            <a:fillRect/>
          </a:stretch>
        </p:blipFill>
        <p:spPr>
          <a:xfrm>
            <a:off x="335360" y="2414522"/>
            <a:ext cx="4152834" cy="421561"/>
          </a:xfrm>
          <a:prstGeom prst="rect">
            <a:avLst/>
          </a:prstGeom>
        </p:spPr>
      </p:pic>
      <p:pic>
        <p:nvPicPr>
          <p:cNvPr id="11" name="Picture 10">
            <a:extLst>
              <a:ext uri="{FF2B5EF4-FFF2-40B4-BE49-F238E27FC236}">
                <a16:creationId xmlns:a16="http://schemas.microsoft.com/office/drawing/2014/main" id="{13918239-45A1-759D-E5E7-6426E1BACAA4}"/>
              </a:ext>
            </a:extLst>
          </p:cNvPr>
          <p:cNvPicPr>
            <a:picLocks noChangeAspect="1"/>
          </p:cNvPicPr>
          <p:nvPr/>
        </p:nvPicPr>
        <p:blipFill>
          <a:blip r:embed="rId6"/>
          <a:stretch>
            <a:fillRect/>
          </a:stretch>
        </p:blipFill>
        <p:spPr>
          <a:xfrm>
            <a:off x="5951122" y="1153476"/>
            <a:ext cx="403316" cy="594360"/>
          </a:xfrm>
          <a:prstGeom prst="rect">
            <a:avLst/>
          </a:prstGeom>
        </p:spPr>
      </p:pic>
    </p:spTree>
    <p:extLst>
      <p:ext uri="{BB962C8B-B14F-4D97-AF65-F5344CB8AC3E}">
        <p14:creationId xmlns:p14="http://schemas.microsoft.com/office/powerpoint/2010/main" val="3610060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pic>
        <p:nvPicPr>
          <p:cNvPr id="50" name="Picture 49">
            <a:extLst>
              <a:ext uri="{FF2B5EF4-FFF2-40B4-BE49-F238E27FC236}">
                <a16:creationId xmlns:a16="http://schemas.microsoft.com/office/drawing/2014/main" id="{C91168A9-F5A7-10BB-6BC5-070537AF2771}"/>
              </a:ext>
            </a:extLst>
          </p:cNvPr>
          <p:cNvPicPr>
            <a:picLocks noChangeAspect="1"/>
          </p:cNvPicPr>
          <p:nvPr/>
        </p:nvPicPr>
        <p:blipFill>
          <a:blip r:embed="rId3"/>
          <a:stretch>
            <a:fillRect/>
          </a:stretch>
        </p:blipFill>
        <p:spPr>
          <a:xfrm>
            <a:off x="314941" y="2566171"/>
            <a:ext cx="3333998" cy="1554480"/>
          </a:xfrm>
          <a:prstGeom prst="rect">
            <a:avLst/>
          </a:prstGeom>
        </p:spPr>
      </p:pic>
      <p:pic>
        <p:nvPicPr>
          <p:cNvPr id="58" name="Picture 57">
            <a:extLst>
              <a:ext uri="{FF2B5EF4-FFF2-40B4-BE49-F238E27FC236}">
                <a16:creationId xmlns:a16="http://schemas.microsoft.com/office/drawing/2014/main" id="{F6DE9AF1-0535-4715-3508-7563A86915A2}"/>
              </a:ext>
            </a:extLst>
          </p:cNvPr>
          <p:cNvPicPr>
            <a:picLocks noChangeAspect="1"/>
          </p:cNvPicPr>
          <p:nvPr/>
        </p:nvPicPr>
        <p:blipFill>
          <a:blip r:embed="rId4"/>
          <a:stretch>
            <a:fillRect/>
          </a:stretch>
        </p:blipFill>
        <p:spPr>
          <a:xfrm>
            <a:off x="5178915" y="4759236"/>
            <a:ext cx="910253" cy="914400"/>
          </a:xfrm>
          <a:prstGeom prst="rect">
            <a:avLst/>
          </a:prstGeom>
        </p:spPr>
      </p:pic>
      <p:pic>
        <p:nvPicPr>
          <p:cNvPr id="62" name="Picture 61">
            <a:extLst>
              <a:ext uri="{FF2B5EF4-FFF2-40B4-BE49-F238E27FC236}">
                <a16:creationId xmlns:a16="http://schemas.microsoft.com/office/drawing/2014/main" id="{9BC48084-9990-35CD-655D-C9817743896D}"/>
              </a:ext>
            </a:extLst>
          </p:cNvPr>
          <p:cNvPicPr>
            <a:picLocks noChangeAspect="1"/>
          </p:cNvPicPr>
          <p:nvPr/>
        </p:nvPicPr>
        <p:blipFill>
          <a:blip r:embed="rId5"/>
          <a:stretch>
            <a:fillRect/>
          </a:stretch>
        </p:blipFill>
        <p:spPr>
          <a:xfrm>
            <a:off x="5181600" y="1019174"/>
            <a:ext cx="912331" cy="914400"/>
          </a:xfrm>
          <a:prstGeom prst="rect">
            <a:avLst/>
          </a:prstGeom>
        </p:spPr>
      </p:pic>
      <p:pic>
        <p:nvPicPr>
          <p:cNvPr id="66" name="Picture 65">
            <a:extLst>
              <a:ext uri="{FF2B5EF4-FFF2-40B4-BE49-F238E27FC236}">
                <a16:creationId xmlns:a16="http://schemas.microsoft.com/office/drawing/2014/main" id="{ECD41C72-C383-7AFA-2B25-0FA92CF08E08}"/>
              </a:ext>
            </a:extLst>
          </p:cNvPr>
          <p:cNvPicPr>
            <a:picLocks noChangeAspect="1"/>
          </p:cNvPicPr>
          <p:nvPr/>
        </p:nvPicPr>
        <p:blipFill>
          <a:blip r:embed="rId6"/>
          <a:stretch>
            <a:fillRect/>
          </a:stretch>
        </p:blipFill>
        <p:spPr>
          <a:xfrm>
            <a:off x="5181600" y="2886211"/>
            <a:ext cx="911311" cy="914400"/>
          </a:xfrm>
          <a:prstGeom prst="rect">
            <a:avLst/>
          </a:prstGeom>
        </p:spPr>
      </p:pic>
      <p:cxnSp>
        <p:nvCxnSpPr>
          <p:cNvPr id="68" name="Straight Arrow Connector 67">
            <a:extLst>
              <a:ext uri="{FF2B5EF4-FFF2-40B4-BE49-F238E27FC236}">
                <a16:creationId xmlns:a16="http://schemas.microsoft.com/office/drawing/2014/main" id="{F344BD1A-435C-B9A0-9EA8-038D7F4694CB}"/>
              </a:ext>
            </a:extLst>
          </p:cNvPr>
          <p:cNvCxnSpPr>
            <a:stCxn id="50" idx="3"/>
            <a:endCxn id="66" idx="1"/>
          </p:cNvCxnSpPr>
          <p:nvPr/>
        </p:nvCxnSpPr>
        <p:spPr>
          <a:xfrm>
            <a:off x="3648939" y="334341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a:stCxn id="50" idx="3"/>
          </p:cNvCxnSpPr>
          <p:nvPr/>
        </p:nvCxnSpPr>
        <p:spPr>
          <a:xfrm flipV="1">
            <a:off x="3648939" y="1472339"/>
            <a:ext cx="910361" cy="1871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endCxn id="62" idx="1"/>
          </p:cNvCxnSpPr>
          <p:nvPr/>
        </p:nvCxnSpPr>
        <p:spPr>
          <a:xfrm>
            <a:off x="4559300" y="1476374"/>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4559299" y="5212465"/>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7"/>
          <a:srcRect t="4609"/>
          <a:stretch/>
        </p:blipFill>
        <p:spPr>
          <a:xfrm>
            <a:off x="4723669" y="1019174"/>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7"/>
          <a:srcRect t="4609"/>
          <a:stretch/>
        </p:blipFill>
        <p:spPr>
          <a:xfrm>
            <a:off x="4723669" y="300773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7"/>
          <a:srcRect t="4609"/>
          <a:stretch/>
        </p:blipFill>
        <p:spPr>
          <a:xfrm>
            <a:off x="4723669" y="4874768"/>
            <a:ext cx="293562" cy="303563"/>
          </a:xfrm>
          <a:prstGeom prst="rect">
            <a:avLst/>
          </a:prstGeom>
        </p:spPr>
      </p:pic>
      <p:cxnSp>
        <p:nvCxnSpPr>
          <p:cNvPr id="86" name="Straight Arrow Connector 85">
            <a:extLst>
              <a:ext uri="{FF2B5EF4-FFF2-40B4-BE49-F238E27FC236}">
                <a16:creationId xmlns:a16="http://schemas.microsoft.com/office/drawing/2014/main" id="{E1AE9108-2C14-66DA-B969-65748A627D69}"/>
              </a:ext>
            </a:extLst>
          </p:cNvPr>
          <p:cNvCxnSpPr>
            <a:cxnSpLocks/>
            <a:stCxn id="62" idx="3"/>
            <a:endCxn id="89" idx="1"/>
          </p:cNvCxnSpPr>
          <p:nvPr/>
        </p:nvCxnSpPr>
        <p:spPr>
          <a:xfrm flipV="1">
            <a:off x="6093931" y="1472339"/>
            <a:ext cx="2404655" cy="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025C234-392A-AFAA-1DB9-FEEA6952C9CD}"/>
              </a:ext>
            </a:extLst>
          </p:cNvPr>
          <p:cNvCxnSpPr>
            <a:cxnSpLocks/>
            <a:stCxn id="66" idx="3"/>
            <a:endCxn id="91" idx="1"/>
          </p:cNvCxnSpPr>
          <p:nvPr/>
        </p:nvCxnSpPr>
        <p:spPr>
          <a:xfrm>
            <a:off x="6092911" y="3343411"/>
            <a:ext cx="2405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7E3DAB87-B635-68C6-A82B-561CB9A55AB8}"/>
              </a:ext>
            </a:extLst>
          </p:cNvPr>
          <p:cNvPicPr>
            <a:picLocks noChangeAspect="1"/>
          </p:cNvPicPr>
          <p:nvPr/>
        </p:nvPicPr>
        <p:blipFill>
          <a:blip r:embed="rId8"/>
          <a:stretch>
            <a:fillRect/>
          </a:stretch>
        </p:blipFill>
        <p:spPr>
          <a:xfrm>
            <a:off x="8498586" y="695099"/>
            <a:ext cx="3330535" cy="1554480"/>
          </a:xfrm>
          <a:prstGeom prst="rect">
            <a:avLst/>
          </a:prstGeom>
        </p:spPr>
      </p:pic>
      <p:pic>
        <p:nvPicPr>
          <p:cNvPr id="91" name="Picture 90">
            <a:extLst>
              <a:ext uri="{FF2B5EF4-FFF2-40B4-BE49-F238E27FC236}">
                <a16:creationId xmlns:a16="http://schemas.microsoft.com/office/drawing/2014/main" id="{A59499A0-5AF5-FB88-945A-9771B650D0C6}"/>
              </a:ext>
            </a:extLst>
          </p:cNvPr>
          <p:cNvPicPr>
            <a:picLocks noChangeAspect="1"/>
          </p:cNvPicPr>
          <p:nvPr/>
        </p:nvPicPr>
        <p:blipFill>
          <a:blip r:embed="rId9"/>
          <a:stretch>
            <a:fillRect/>
          </a:stretch>
        </p:blipFill>
        <p:spPr>
          <a:xfrm>
            <a:off x="8498586" y="2566171"/>
            <a:ext cx="3337712" cy="1554480"/>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3648938" y="3341393"/>
            <a:ext cx="910361" cy="1871072"/>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F5E72603-4542-5628-8D0A-2FA74AD37F33}"/>
              </a:ext>
            </a:extLst>
          </p:cNvPr>
          <p:cNvPicPr>
            <a:picLocks noChangeAspect="1"/>
          </p:cNvPicPr>
          <p:nvPr/>
        </p:nvPicPr>
        <p:blipFill>
          <a:blip r:embed="rId10"/>
          <a:stretch>
            <a:fillRect/>
          </a:stretch>
        </p:blipFill>
        <p:spPr>
          <a:xfrm>
            <a:off x="8515598" y="4435225"/>
            <a:ext cx="3320700" cy="1554480"/>
          </a:xfrm>
          <a:prstGeom prst="rect">
            <a:avLst/>
          </a:prstGeom>
        </p:spPr>
      </p:pic>
      <p:pic>
        <p:nvPicPr>
          <p:cNvPr id="97" name="Picture 96">
            <a:extLst>
              <a:ext uri="{FF2B5EF4-FFF2-40B4-BE49-F238E27FC236}">
                <a16:creationId xmlns:a16="http://schemas.microsoft.com/office/drawing/2014/main" id="{0EC65482-D1B2-5F19-DAC8-4C6B25D3D2E5}"/>
              </a:ext>
            </a:extLst>
          </p:cNvPr>
          <p:cNvPicPr>
            <a:picLocks noChangeAspect="1"/>
          </p:cNvPicPr>
          <p:nvPr/>
        </p:nvPicPr>
        <p:blipFill>
          <a:blip r:embed="rId11"/>
          <a:stretch>
            <a:fillRect/>
          </a:stretch>
        </p:blipFill>
        <p:spPr>
          <a:xfrm>
            <a:off x="6253129" y="4755265"/>
            <a:ext cx="911310" cy="914400"/>
          </a:xfrm>
          <a:prstGeom prst="rect">
            <a:avLst/>
          </a:prstGeom>
        </p:spPr>
      </p:pic>
      <p:cxnSp>
        <p:nvCxnSpPr>
          <p:cNvPr id="102" name="Straight Arrow Connector 101">
            <a:extLst>
              <a:ext uri="{FF2B5EF4-FFF2-40B4-BE49-F238E27FC236}">
                <a16:creationId xmlns:a16="http://schemas.microsoft.com/office/drawing/2014/main" id="{A1031E3D-5B49-079B-9138-7A02012DB10B}"/>
              </a:ext>
            </a:extLst>
          </p:cNvPr>
          <p:cNvCxnSpPr>
            <a:cxnSpLocks/>
            <a:stCxn id="97" idx="3"/>
            <a:endCxn id="95" idx="1"/>
          </p:cNvCxnSpPr>
          <p:nvPr/>
        </p:nvCxnSpPr>
        <p:spPr>
          <a:xfrm>
            <a:off x="7164439" y="5212465"/>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86F7BE4-F5C7-3355-5D67-8AF1BE0E4BE1}"/>
              </a:ext>
            </a:extLst>
          </p:cNvPr>
          <p:cNvSpPr txBox="1"/>
          <p:nvPr/>
        </p:nvSpPr>
        <p:spPr>
          <a:xfrm>
            <a:off x="3325311" y="5331967"/>
            <a:ext cx="217991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 Foreground</a:t>
            </a:r>
          </a:p>
          <a:p>
            <a:r>
              <a:rPr lang="en-US" dirty="0">
                <a:latin typeface="Times New Roman" panose="02020603050405020304" pitchFamily="18" charset="0"/>
                <a:cs typeface="Times New Roman" panose="02020603050405020304" pitchFamily="18" charset="0"/>
              </a:rPr>
              <a:t>-1: Background</a:t>
            </a:r>
          </a:p>
          <a:p>
            <a:r>
              <a:rPr lang="en-US" dirty="0">
                <a:latin typeface="Times New Roman" panose="02020603050405020304" pitchFamily="18" charset="0"/>
                <a:cs typeface="Times New Roman" panose="02020603050405020304" pitchFamily="18" charset="0"/>
              </a:rPr>
              <a:t>0 : Don’t care</a:t>
            </a:r>
          </a:p>
        </p:txBody>
      </p:sp>
    </p:spTree>
    <p:extLst>
      <p:ext uri="{BB962C8B-B14F-4D97-AF65-F5344CB8AC3E}">
        <p14:creationId xmlns:p14="http://schemas.microsoft.com/office/powerpoint/2010/main" val="332157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cxnSp>
        <p:nvCxnSpPr>
          <p:cNvPr id="68" name="Straight Arrow Connector 67">
            <a:extLst>
              <a:ext uri="{FF2B5EF4-FFF2-40B4-BE49-F238E27FC236}">
                <a16:creationId xmlns:a16="http://schemas.microsoft.com/office/drawing/2014/main" id="{F344BD1A-435C-B9A0-9EA8-038D7F4694CB}"/>
              </a:ext>
            </a:extLst>
          </p:cNvPr>
          <p:cNvCxnSpPr>
            <a:cxnSpLocks/>
          </p:cNvCxnSpPr>
          <p:nvPr/>
        </p:nvCxnSpPr>
        <p:spPr>
          <a:xfrm>
            <a:off x="2724129" y="366802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p:cNvCxnSpPr>
          <p:nvPr/>
        </p:nvCxnSpPr>
        <p:spPr>
          <a:xfrm flipV="1">
            <a:off x="2724129" y="1727983"/>
            <a:ext cx="899951" cy="1940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cxnSpLocks/>
          </p:cNvCxnSpPr>
          <p:nvPr/>
        </p:nvCxnSpPr>
        <p:spPr>
          <a:xfrm>
            <a:off x="3634490" y="1727983"/>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3694753" y="5596590"/>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3"/>
          <a:srcRect t="4609"/>
          <a:stretch/>
        </p:blipFill>
        <p:spPr>
          <a:xfrm>
            <a:off x="3798859" y="1170939"/>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3"/>
          <a:srcRect t="4609"/>
          <a:stretch/>
        </p:blipFill>
        <p:spPr>
          <a:xfrm>
            <a:off x="3798859" y="333234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3"/>
          <a:srcRect t="4609"/>
          <a:stretch/>
        </p:blipFill>
        <p:spPr>
          <a:xfrm>
            <a:off x="3798859" y="5199378"/>
            <a:ext cx="293562" cy="303563"/>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2724128" y="3666003"/>
            <a:ext cx="965166" cy="1930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1031E3D-5B49-079B-9138-7A02012DB10B}"/>
              </a:ext>
            </a:extLst>
          </p:cNvPr>
          <p:cNvCxnSpPr>
            <a:cxnSpLocks/>
          </p:cNvCxnSpPr>
          <p:nvPr/>
        </p:nvCxnSpPr>
        <p:spPr>
          <a:xfrm>
            <a:off x="6096000" y="1727983"/>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512159-7640-EC9F-5925-6B6F3CC28301}"/>
              </a:ext>
            </a:extLst>
          </p:cNvPr>
          <p:cNvPicPr>
            <a:picLocks noChangeAspect="1"/>
          </p:cNvPicPr>
          <p:nvPr/>
        </p:nvPicPr>
        <p:blipFill>
          <a:blip r:embed="rId4"/>
          <a:stretch>
            <a:fillRect/>
          </a:stretch>
        </p:blipFill>
        <p:spPr>
          <a:xfrm>
            <a:off x="873859" y="2751602"/>
            <a:ext cx="1835930" cy="1828800"/>
          </a:xfrm>
          <a:prstGeom prst="rect">
            <a:avLst/>
          </a:prstGeom>
        </p:spPr>
      </p:pic>
      <p:pic>
        <p:nvPicPr>
          <p:cNvPr id="6" name="Picture 5">
            <a:extLst>
              <a:ext uri="{FF2B5EF4-FFF2-40B4-BE49-F238E27FC236}">
                <a16:creationId xmlns:a16="http://schemas.microsoft.com/office/drawing/2014/main" id="{26BCC8DE-AB14-035F-4116-92C77ACF369E}"/>
              </a:ext>
            </a:extLst>
          </p:cNvPr>
          <p:cNvPicPr>
            <a:picLocks noChangeAspect="1"/>
          </p:cNvPicPr>
          <p:nvPr/>
        </p:nvPicPr>
        <p:blipFill>
          <a:blip r:embed="rId5"/>
          <a:srcRect l="59" r="613" b="69887"/>
          <a:stretch/>
        </p:blipFill>
        <p:spPr>
          <a:xfrm>
            <a:off x="4317053" y="5181063"/>
            <a:ext cx="1839210" cy="831055"/>
          </a:xfrm>
          <a:prstGeom prst="rect">
            <a:avLst/>
          </a:prstGeom>
        </p:spPr>
      </p:pic>
      <p:pic>
        <p:nvPicPr>
          <p:cNvPr id="7" name="Picture 6">
            <a:extLst>
              <a:ext uri="{FF2B5EF4-FFF2-40B4-BE49-F238E27FC236}">
                <a16:creationId xmlns:a16="http://schemas.microsoft.com/office/drawing/2014/main" id="{AC32D40B-17F1-343A-FB6A-8325979EE7C6}"/>
              </a:ext>
            </a:extLst>
          </p:cNvPr>
          <p:cNvPicPr>
            <a:picLocks noChangeAspect="1"/>
          </p:cNvPicPr>
          <p:nvPr/>
        </p:nvPicPr>
        <p:blipFill>
          <a:blip r:embed="rId5"/>
          <a:srcRect l="336" t="34744" r="336" b="35143"/>
          <a:stretch/>
        </p:blipFill>
        <p:spPr>
          <a:xfrm>
            <a:off x="4267200" y="3248813"/>
            <a:ext cx="1839210" cy="831055"/>
          </a:xfrm>
          <a:prstGeom prst="rect">
            <a:avLst/>
          </a:prstGeom>
        </p:spPr>
      </p:pic>
      <p:pic>
        <p:nvPicPr>
          <p:cNvPr id="8" name="Picture 7">
            <a:extLst>
              <a:ext uri="{FF2B5EF4-FFF2-40B4-BE49-F238E27FC236}">
                <a16:creationId xmlns:a16="http://schemas.microsoft.com/office/drawing/2014/main" id="{3FD263DB-2B84-EEB0-C61E-398D2A43CE46}"/>
              </a:ext>
            </a:extLst>
          </p:cNvPr>
          <p:cNvPicPr>
            <a:picLocks noChangeAspect="1"/>
          </p:cNvPicPr>
          <p:nvPr/>
        </p:nvPicPr>
        <p:blipFill>
          <a:blip r:embed="rId5"/>
          <a:srcRect l="36" t="69887" r="638"/>
          <a:stretch/>
        </p:blipFill>
        <p:spPr>
          <a:xfrm>
            <a:off x="4256790" y="1316490"/>
            <a:ext cx="1839210" cy="831055"/>
          </a:xfrm>
          <a:prstGeom prst="rect">
            <a:avLst/>
          </a:prstGeom>
        </p:spPr>
      </p:pic>
      <p:cxnSp>
        <p:nvCxnSpPr>
          <p:cNvPr id="9" name="Straight Arrow Connector 8">
            <a:extLst>
              <a:ext uri="{FF2B5EF4-FFF2-40B4-BE49-F238E27FC236}">
                <a16:creationId xmlns:a16="http://schemas.microsoft.com/office/drawing/2014/main" id="{65A95456-95B5-AD90-A1AA-5235C1AD5B68}"/>
              </a:ext>
            </a:extLst>
          </p:cNvPr>
          <p:cNvCxnSpPr>
            <a:cxnSpLocks/>
          </p:cNvCxnSpPr>
          <p:nvPr/>
        </p:nvCxnSpPr>
        <p:spPr>
          <a:xfrm>
            <a:off x="6096000" y="3668021"/>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8E2688-3D91-9CBB-6CAE-8961EA07017A}"/>
              </a:ext>
            </a:extLst>
          </p:cNvPr>
          <p:cNvCxnSpPr>
            <a:cxnSpLocks/>
          </p:cNvCxnSpPr>
          <p:nvPr/>
        </p:nvCxnSpPr>
        <p:spPr>
          <a:xfrm>
            <a:off x="5886450" y="5596591"/>
            <a:ext cx="1560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A0A4FF-7CB2-B9FE-2CFB-CDE86ADE8FE1}"/>
              </a:ext>
            </a:extLst>
          </p:cNvPr>
          <p:cNvPicPr>
            <a:picLocks noChangeAspect="1"/>
          </p:cNvPicPr>
          <p:nvPr/>
        </p:nvPicPr>
        <p:blipFill>
          <a:blip r:embed="rId6"/>
          <a:stretch>
            <a:fillRect/>
          </a:stretch>
        </p:blipFill>
        <p:spPr>
          <a:xfrm>
            <a:off x="7457569" y="813583"/>
            <a:ext cx="1828800" cy="1828800"/>
          </a:xfrm>
          <a:prstGeom prst="rect">
            <a:avLst/>
          </a:prstGeom>
        </p:spPr>
      </p:pic>
      <p:pic>
        <p:nvPicPr>
          <p:cNvPr id="15" name="Picture 14">
            <a:extLst>
              <a:ext uri="{FF2B5EF4-FFF2-40B4-BE49-F238E27FC236}">
                <a16:creationId xmlns:a16="http://schemas.microsoft.com/office/drawing/2014/main" id="{7687CFF8-F33B-807D-6D48-67820C417AC7}"/>
              </a:ext>
            </a:extLst>
          </p:cNvPr>
          <p:cNvPicPr>
            <a:picLocks noChangeAspect="1"/>
          </p:cNvPicPr>
          <p:nvPr/>
        </p:nvPicPr>
        <p:blipFill>
          <a:blip r:embed="rId7"/>
          <a:stretch>
            <a:fillRect/>
          </a:stretch>
        </p:blipFill>
        <p:spPr>
          <a:xfrm>
            <a:off x="7457569" y="2749941"/>
            <a:ext cx="1832365" cy="1828800"/>
          </a:xfrm>
          <a:prstGeom prst="rect">
            <a:avLst/>
          </a:prstGeom>
        </p:spPr>
      </p:pic>
      <p:pic>
        <p:nvPicPr>
          <p:cNvPr id="19" name="Picture 18">
            <a:extLst>
              <a:ext uri="{FF2B5EF4-FFF2-40B4-BE49-F238E27FC236}">
                <a16:creationId xmlns:a16="http://schemas.microsoft.com/office/drawing/2014/main" id="{895ECD35-7B26-A190-80DE-B4C6644D78E4}"/>
              </a:ext>
            </a:extLst>
          </p:cNvPr>
          <p:cNvPicPr>
            <a:picLocks noChangeAspect="1"/>
          </p:cNvPicPr>
          <p:nvPr/>
        </p:nvPicPr>
        <p:blipFill>
          <a:blip r:embed="rId8"/>
          <a:stretch>
            <a:fillRect/>
          </a:stretch>
        </p:blipFill>
        <p:spPr>
          <a:xfrm>
            <a:off x="7461127" y="4684281"/>
            <a:ext cx="1825242" cy="1828800"/>
          </a:xfrm>
          <a:prstGeom prst="rect">
            <a:avLst/>
          </a:prstGeom>
        </p:spPr>
      </p:pic>
    </p:spTree>
    <p:extLst>
      <p:ext uri="{BB962C8B-B14F-4D97-AF65-F5344CB8AC3E}">
        <p14:creationId xmlns:p14="http://schemas.microsoft.com/office/powerpoint/2010/main" val="1687720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sp>
        <p:nvSpPr>
          <p:cNvPr id="5" name="TextBox 4">
            <a:extLst>
              <a:ext uri="{FF2B5EF4-FFF2-40B4-BE49-F238E27FC236}">
                <a16:creationId xmlns:a16="http://schemas.microsoft.com/office/drawing/2014/main" id="{10819C7B-5CCE-6D40-E028-A58B8D4E6395}"/>
              </a:ext>
            </a:extLst>
          </p:cNvPr>
          <p:cNvSpPr txBox="1"/>
          <p:nvPr/>
        </p:nvSpPr>
        <p:spPr>
          <a:xfrm>
            <a:off x="335360" y="694328"/>
            <a:ext cx="8647275" cy="203132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Boundary extraction</a:t>
            </a:r>
            <a:r>
              <a:rPr lang="en-US" dirty="0">
                <a:latin typeface="Times New Roman" panose="02020603050405020304" pitchFamily="18" charset="0"/>
                <a:cs typeface="Times New Roman" panose="02020603050405020304" pitchFamily="18" charset="0"/>
              </a:rPr>
              <a:t> is a key technique in image processing used for: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Separating objects from the background.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Detecting object shapes and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Preprocessing for recognition or object detection tasks.</a:t>
            </a:r>
          </a:p>
          <a:p>
            <a:r>
              <a:rPr lang="en-US" dirty="0">
                <a:latin typeface="Times New Roman" panose="02020603050405020304" pitchFamily="18" charset="0"/>
                <a:cs typeface="Times New Roman" panose="02020603050405020304" pitchFamily="18" charset="0"/>
              </a:rPr>
              <a:t>Two common methods: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Morphological gradient:</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3"/>
          <a:stretch>
            <a:fillRect/>
          </a:stretch>
        </p:blipFill>
        <p:spPr>
          <a:xfrm>
            <a:off x="3709348" y="2179806"/>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4"/>
          <a:stretch>
            <a:fillRect/>
          </a:stretch>
        </p:blipFill>
        <p:spPr>
          <a:xfrm>
            <a:off x="3147294" y="2437017"/>
            <a:ext cx="1695687" cy="266737"/>
          </a:xfrm>
          <a:prstGeom prst="rect">
            <a:avLst/>
          </a:prstGeom>
        </p:spPr>
      </p:pic>
      <p:pic>
        <p:nvPicPr>
          <p:cNvPr id="13" name="Picture 12">
            <a:extLst>
              <a:ext uri="{FF2B5EF4-FFF2-40B4-BE49-F238E27FC236}">
                <a16:creationId xmlns:a16="http://schemas.microsoft.com/office/drawing/2014/main" id="{AFEF5444-2130-043C-F414-9C1B669B15AA}"/>
              </a:ext>
            </a:extLst>
          </p:cNvPr>
          <p:cNvPicPr>
            <a:picLocks noChangeAspect="1"/>
          </p:cNvPicPr>
          <p:nvPr/>
        </p:nvPicPr>
        <p:blipFill>
          <a:blip r:embed="rId5"/>
          <a:stretch>
            <a:fillRect/>
          </a:stretch>
        </p:blipFill>
        <p:spPr>
          <a:xfrm>
            <a:off x="6523387" y="2437017"/>
            <a:ext cx="4918495" cy="2388983"/>
          </a:xfrm>
          <a:prstGeom prst="rect">
            <a:avLst/>
          </a:prstGeom>
        </p:spPr>
      </p:pic>
      <p:sp>
        <p:nvSpPr>
          <p:cNvPr id="15" name="TextBox 14">
            <a:extLst>
              <a:ext uri="{FF2B5EF4-FFF2-40B4-BE49-F238E27FC236}">
                <a16:creationId xmlns:a16="http://schemas.microsoft.com/office/drawing/2014/main" id="{FCB6FCC9-5580-BDB0-A9B9-62B9E8C639FB}"/>
              </a:ext>
            </a:extLst>
          </p:cNvPr>
          <p:cNvSpPr txBox="1"/>
          <p:nvPr/>
        </p:nvSpPr>
        <p:spPr>
          <a:xfrm>
            <a:off x="6839993" y="4826000"/>
            <a:ext cx="1803960" cy="646331"/>
          </a:xfrm>
          <a:prstGeom prst="rect">
            <a:avLst/>
          </a:prstGeom>
          <a:noFill/>
        </p:spPr>
        <p:txBody>
          <a:bodyPr wrap="square">
            <a:spAutoFit/>
          </a:bodyPr>
          <a:lstStyle/>
          <a:p>
            <a:pPr algn="ctr"/>
            <a:r>
              <a:rPr lang="en-US" sz="1800" b="0" i="0" dirty="0">
                <a:solidFill>
                  <a:srgbClr val="242021"/>
                </a:solidFill>
                <a:effectLst/>
                <a:latin typeface="TimesTen-Roman"/>
              </a:rPr>
              <a:t>A binary image.</a:t>
            </a:r>
            <a:r>
              <a:rPr lang="en-US" dirty="0"/>
              <a:t> </a:t>
            </a:r>
            <a:br>
              <a:rPr lang="en-US" dirty="0"/>
            </a:br>
            <a:endParaRPr lang="en-US" dirty="0"/>
          </a:p>
        </p:txBody>
      </p:sp>
      <p:sp>
        <p:nvSpPr>
          <p:cNvPr id="17" name="TextBox 16">
            <a:extLst>
              <a:ext uri="{FF2B5EF4-FFF2-40B4-BE49-F238E27FC236}">
                <a16:creationId xmlns:a16="http://schemas.microsoft.com/office/drawing/2014/main" id="{E6EC2864-86D2-CE06-7AAE-6034920A6743}"/>
              </a:ext>
            </a:extLst>
          </p:cNvPr>
          <p:cNvSpPr txBox="1"/>
          <p:nvPr/>
        </p:nvSpPr>
        <p:spPr>
          <a:xfrm>
            <a:off x="9146596" y="4826000"/>
            <a:ext cx="2295286" cy="646331"/>
          </a:xfrm>
          <a:prstGeom prst="rect">
            <a:avLst/>
          </a:prstGeom>
          <a:noFill/>
        </p:spPr>
        <p:txBody>
          <a:bodyPr wrap="square">
            <a:spAutoFit/>
          </a:bodyPr>
          <a:lstStyle/>
          <a:p>
            <a:pPr algn="ctr"/>
            <a:r>
              <a:rPr lang="en-US" sz="1800" b="0" i="0" dirty="0">
                <a:solidFill>
                  <a:srgbClr val="242021"/>
                </a:solidFill>
                <a:effectLst/>
                <a:latin typeface="Times New Roman" panose="02020603050405020304" pitchFamily="18" charset="0"/>
                <a:cs typeface="Times New Roman" panose="02020603050405020304" pitchFamily="18" charset="0"/>
              </a:rPr>
              <a:t>Result of</a:t>
            </a:r>
            <a:r>
              <a:rPr lang="en-US" dirty="0">
                <a:latin typeface="Times New Roman" panose="02020603050405020304" pitchFamily="18" charset="0"/>
                <a:cs typeface="Times New Roman" panose="02020603050405020304" pitchFamily="18" charset="0"/>
              </a:rPr>
              <a:t> </a:t>
            </a:r>
          </a:p>
          <a:p>
            <a:pPr algn="ctr"/>
            <a:r>
              <a:rPr lang="en-US" dirty="0">
                <a:latin typeface="Times New Roman" panose="02020603050405020304" pitchFamily="18" charset="0"/>
                <a:cs typeface="Times New Roman" panose="02020603050405020304" pitchFamily="18" charset="0"/>
              </a:rPr>
              <a:t>Boundary extraction</a:t>
            </a:r>
          </a:p>
        </p:txBody>
      </p:sp>
    </p:spTree>
    <p:extLst>
      <p:ext uri="{BB962C8B-B14F-4D97-AF65-F5344CB8AC3E}">
        <p14:creationId xmlns:p14="http://schemas.microsoft.com/office/powerpoint/2010/main" val="234946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2"/>
          <a:stretch>
            <a:fillRect/>
          </a:stretch>
        </p:blipFill>
        <p:spPr>
          <a:xfrm>
            <a:off x="3204434" y="1887075"/>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3"/>
          <a:stretch>
            <a:fillRect/>
          </a:stretch>
        </p:blipFill>
        <p:spPr>
          <a:xfrm>
            <a:off x="2725541" y="5118372"/>
            <a:ext cx="1695687" cy="266737"/>
          </a:xfrm>
          <a:prstGeom prst="rect">
            <a:avLst/>
          </a:prstGeom>
        </p:spPr>
      </p:pic>
      <p:pic>
        <p:nvPicPr>
          <p:cNvPr id="4" name="Picture 3">
            <a:extLst>
              <a:ext uri="{FF2B5EF4-FFF2-40B4-BE49-F238E27FC236}">
                <a16:creationId xmlns:a16="http://schemas.microsoft.com/office/drawing/2014/main" id="{66C7A851-E3CA-77A3-FAF0-857BA1DBCF07}"/>
              </a:ext>
            </a:extLst>
          </p:cNvPr>
          <p:cNvPicPr>
            <a:picLocks noChangeAspect="1"/>
          </p:cNvPicPr>
          <p:nvPr/>
        </p:nvPicPr>
        <p:blipFill>
          <a:blip r:embed="rId4"/>
          <a:stretch>
            <a:fillRect/>
          </a:stretch>
        </p:blipFill>
        <p:spPr>
          <a:xfrm>
            <a:off x="165031" y="2375352"/>
            <a:ext cx="2088771" cy="2514600"/>
          </a:xfrm>
          <a:prstGeom prst="rect">
            <a:avLst/>
          </a:prstGeom>
        </p:spPr>
      </p:pic>
      <p:pic>
        <p:nvPicPr>
          <p:cNvPr id="7" name="Picture 6">
            <a:extLst>
              <a:ext uri="{FF2B5EF4-FFF2-40B4-BE49-F238E27FC236}">
                <a16:creationId xmlns:a16="http://schemas.microsoft.com/office/drawing/2014/main" id="{4340AFC2-390D-DA0D-E1AF-B4CD2BE84A30}"/>
              </a:ext>
            </a:extLst>
          </p:cNvPr>
          <p:cNvPicPr>
            <a:picLocks noChangeAspect="1"/>
          </p:cNvPicPr>
          <p:nvPr/>
        </p:nvPicPr>
        <p:blipFill>
          <a:blip r:embed="rId5"/>
          <a:stretch>
            <a:fillRect/>
          </a:stretch>
        </p:blipFill>
        <p:spPr>
          <a:xfrm>
            <a:off x="4494502" y="887904"/>
            <a:ext cx="2081170" cy="2512766"/>
          </a:xfrm>
          <a:prstGeom prst="rect">
            <a:avLst/>
          </a:prstGeom>
        </p:spPr>
      </p:pic>
      <p:pic>
        <p:nvPicPr>
          <p:cNvPr id="10" name="Picture 9">
            <a:extLst>
              <a:ext uri="{FF2B5EF4-FFF2-40B4-BE49-F238E27FC236}">
                <a16:creationId xmlns:a16="http://schemas.microsoft.com/office/drawing/2014/main" id="{AE520343-B08B-6ED4-9697-859A3C3625F6}"/>
              </a:ext>
            </a:extLst>
          </p:cNvPr>
          <p:cNvPicPr>
            <a:picLocks noChangeAspect="1"/>
          </p:cNvPicPr>
          <p:nvPr/>
        </p:nvPicPr>
        <p:blipFill>
          <a:blip r:embed="rId6"/>
          <a:stretch>
            <a:fillRect/>
          </a:stretch>
        </p:blipFill>
        <p:spPr>
          <a:xfrm>
            <a:off x="4494502" y="3773551"/>
            <a:ext cx="2088770" cy="2514600"/>
          </a:xfrm>
          <a:prstGeom prst="rect">
            <a:avLst/>
          </a:prstGeom>
        </p:spPr>
      </p:pic>
      <p:cxnSp>
        <p:nvCxnSpPr>
          <p:cNvPr id="17" name="Straight Arrow Connector 16">
            <a:extLst>
              <a:ext uri="{FF2B5EF4-FFF2-40B4-BE49-F238E27FC236}">
                <a16:creationId xmlns:a16="http://schemas.microsoft.com/office/drawing/2014/main" id="{B6E4C07D-437B-3A19-4CD1-B3367D384D45}"/>
              </a:ext>
            </a:extLst>
          </p:cNvPr>
          <p:cNvCxnSpPr>
            <a:cxnSpLocks/>
            <a:endCxn id="7" idx="1"/>
          </p:cNvCxnSpPr>
          <p:nvPr/>
        </p:nvCxnSpPr>
        <p:spPr>
          <a:xfrm>
            <a:off x="3048000" y="2144287"/>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9B055C-C492-7A3C-6826-AF0B7B28F0B2}"/>
              </a:ext>
            </a:extLst>
          </p:cNvPr>
          <p:cNvCxnSpPr>
            <a:cxnSpLocks/>
          </p:cNvCxnSpPr>
          <p:nvPr/>
        </p:nvCxnSpPr>
        <p:spPr>
          <a:xfrm>
            <a:off x="3048000" y="5030851"/>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32D819-F1C0-0CB3-EC89-F21618D8AA51}"/>
              </a:ext>
            </a:extLst>
          </p:cNvPr>
          <p:cNvCxnSpPr>
            <a:cxnSpLocks/>
            <a:stCxn id="4" idx="3"/>
          </p:cNvCxnSpPr>
          <p:nvPr/>
        </p:nvCxnSpPr>
        <p:spPr>
          <a:xfrm flipV="1">
            <a:off x="2253802" y="2144287"/>
            <a:ext cx="794198" cy="1488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F09787A-1C95-C785-C5C2-F2500AB6200C}"/>
              </a:ext>
            </a:extLst>
          </p:cNvPr>
          <p:cNvCxnSpPr>
            <a:cxnSpLocks/>
          </p:cNvCxnSpPr>
          <p:nvPr/>
        </p:nvCxnSpPr>
        <p:spPr>
          <a:xfrm>
            <a:off x="2253802" y="3632652"/>
            <a:ext cx="794198" cy="1398199"/>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3D8C32F-BE2A-CAD3-E2CB-6C9C1AF31375}"/>
              </a:ext>
            </a:extLst>
          </p:cNvPr>
          <p:cNvPicPr>
            <a:picLocks noChangeAspect="1"/>
          </p:cNvPicPr>
          <p:nvPr/>
        </p:nvPicPr>
        <p:blipFill>
          <a:blip r:embed="rId7"/>
          <a:stretch>
            <a:fillRect/>
          </a:stretch>
        </p:blipFill>
        <p:spPr>
          <a:xfrm>
            <a:off x="7231859" y="1344141"/>
            <a:ext cx="1600291" cy="1600291"/>
          </a:xfrm>
          <a:prstGeom prst="rect">
            <a:avLst/>
          </a:prstGeom>
        </p:spPr>
      </p:pic>
      <p:pic>
        <p:nvPicPr>
          <p:cNvPr id="29" name="Picture 28">
            <a:extLst>
              <a:ext uri="{FF2B5EF4-FFF2-40B4-BE49-F238E27FC236}">
                <a16:creationId xmlns:a16="http://schemas.microsoft.com/office/drawing/2014/main" id="{19BC2F3F-601D-A041-3CD9-35CE11D9D73D}"/>
              </a:ext>
            </a:extLst>
          </p:cNvPr>
          <p:cNvPicPr>
            <a:picLocks noChangeAspect="1"/>
          </p:cNvPicPr>
          <p:nvPr/>
        </p:nvPicPr>
        <p:blipFill>
          <a:blip r:embed="rId8"/>
          <a:stretch>
            <a:fillRect/>
          </a:stretch>
        </p:blipFill>
        <p:spPr>
          <a:xfrm>
            <a:off x="7231859" y="4089852"/>
            <a:ext cx="1604752" cy="1600200"/>
          </a:xfrm>
          <a:prstGeom prst="rect">
            <a:avLst/>
          </a:prstGeom>
        </p:spPr>
      </p:pic>
      <p:sp>
        <p:nvSpPr>
          <p:cNvPr id="30" name="Rectangle 29">
            <a:extLst>
              <a:ext uri="{FF2B5EF4-FFF2-40B4-BE49-F238E27FC236}">
                <a16:creationId xmlns:a16="http://schemas.microsoft.com/office/drawing/2014/main" id="{225ECB39-332D-2362-CCF8-ED5B40F53BEE}"/>
              </a:ext>
            </a:extLst>
          </p:cNvPr>
          <p:cNvSpPr/>
          <p:nvPr/>
        </p:nvSpPr>
        <p:spPr>
          <a:xfrm>
            <a:off x="5995988" y="1887075"/>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A0BC1551-3B95-652B-C02C-2B7EF03883B5}"/>
              </a:ext>
            </a:extLst>
          </p:cNvPr>
          <p:cNvSpPr/>
          <p:nvPr/>
        </p:nvSpPr>
        <p:spPr>
          <a:xfrm>
            <a:off x="5995988" y="4773150"/>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9F75220-044A-8A4A-7E28-FB44E70CF7DE}"/>
              </a:ext>
            </a:extLst>
          </p:cNvPr>
          <p:cNvCxnSpPr>
            <a:stCxn id="30" idx="3"/>
          </p:cNvCxnSpPr>
          <p:nvPr/>
        </p:nvCxnSpPr>
        <p:spPr>
          <a:xfrm flipV="1">
            <a:off x="6069806" y="1804988"/>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6801B3C-A9EC-BAB7-C68D-C24C165DF7A8}"/>
              </a:ext>
            </a:extLst>
          </p:cNvPr>
          <p:cNvCxnSpPr/>
          <p:nvPr/>
        </p:nvCxnSpPr>
        <p:spPr>
          <a:xfrm flipV="1">
            <a:off x="6069806" y="4691063"/>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E46D57-6063-70EA-D6AB-FA7ADAB4A78C}"/>
              </a:ext>
            </a:extLst>
          </p:cNvPr>
          <p:cNvSpPr txBox="1"/>
          <p:nvPr/>
        </p:nvSpPr>
        <p:spPr>
          <a:xfrm>
            <a:off x="9103659" y="1020975"/>
            <a:ext cx="3088341"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Thin</a:t>
            </a:r>
            <a:r>
              <a:rPr lang="en-US" dirty="0"/>
              <a:t> </a:t>
            </a:r>
            <a:r>
              <a:rPr lang="en-US" dirty="0">
                <a:latin typeface="Times New Roman" panose="02020603050405020304" pitchFamily="18" charset="0"/>
                <a:cs typeface="Times New Roman" panose="02020603050405020304" pitchFamily="18" charset="0"/>
              </a:rPr>
              <a:t>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Fully within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shape detection and binary segmentation.</a:t>
            </a:r>
          </a:p>
        </p:txBody>
      </p:sp>
      <p:sp>
        <p:nvSpPr>
          <p:cNvPr id="38" name="TextBox 37">
            <a:extLst>
              <a:ext uri="{FF2B5EF4-FFF2-40B4-BE49-F238E27FC236}">
                <a16:creationId xmlns:a16="http://schemas.microsoft.com/office/drawing/2014/main" id="{160D0D5D-8EE6-911E-C847-A3C8BBF1E5BA}"/>
              </a:ext>
            </a:extLst>
          </p:cNvPr>
          <p:cNvSpPr txBox="1"/>
          <p:nvPr/>
        </p:nvSpPr>
        <p:spPr>
          <a:xfrm>
            <a:off x="9226296" y="3905186"/>
            <a:ext cx="2965704"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Morphological gradient: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Thicker 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May include pixels </a:t>
            </a:r>
            <a:r>
              <a:rPr lang="en-US" b="1" dirty="0">
                <a:latin typeface="Times New Roman" panose="02020603050405020304" pitchFamily="18" charset="0"/>
                <a:cs typeface="Times New Roman" panose="02020603050405020304" pitchFamily="18" charset="0"/>
              </a:rPr>
              <a:t>outside</a:t>
            </a:r>
            <a:r>
              <a:rPr lang="en-US" dirty="0">
                <a:latin typeface="Times New Roman" panose="02020603050405020304" pitchFamily="18" charset="0"/>
                <a:cs typeface="Times New Roman" panose="02020603050405020304" pitchFamily="18" charset="0"/>
              </a:rPr>
              <a:t>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edge enhancement and contour emphasis.</a:t>
            </a:r>
          </a:p>
        </p:txBody>
      </p:sp>
      <p:sp>
        <p:nvSpPr>
          <p:cNvPr id="39" name="TextBox 38">
            <a:extLst>
              <a:ext uri="{FF2B5EF4-FFF2-40B4-BE49-F238E27FC236}">
                <a16:creationId xmlns:a16="http://schemas.microsoft.com/office/drawing/2014/main" id="{FCCDAA5C-F748-07CC-348B-ECD265862ADE}"/>
              </a:ext>
            </a:extLst>
          </p:cNvPr>
          <p:cNvSpPr txBox="1"/>
          <p:nvPr/>
        </p:nvSpPr>
        <p:spPr>
          <a:xfrm>
            <a:off x="614937" y="4933706"/>
            <a:ext cx="95410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Image I </a:t>
            </a:r>
          </a:p>
        </p:txBody>
      </p:sp>
      <p:pic>
        <p:nvPicPr>
          <p:cNvPr id="41" name="Picture 40">
            <a:extLst>
              <a:ext uri="{FF2B5EF4-FFF2-40B4-BE49-F238E27FC236}">
                <a16:creationId xmlns:a16="http://schemas.microsoft.com/office/drawing/2014/main" id="{A44074D1-5F3F-7972-A16F-BE2E50B7D8B5}"/>
              </a:ext>
            </a:extLst>
          </p:cNvPr>
          <p:cNvPicPr>
            <a:picLocks noChangeAspect="1"/>
          </p:cNvPicPr>
          <p:nvPr/>
        </p:nvPicPr>
        <p:blipFill>
          <a:blip r:embed="rId9"/>
          <a:stretch>
            <a:fillRect/>
          </a:stretch>
        </p:blipFill>
        <p:spPr>
          <a:xfrm>
            <a:off x="3178215" y="3143150"/>
            <a:ext cx="794198" cy="792401"/>
          </a:xfrm>
          <a:prstGeom prst="rect">
            <a:avLst/>
          </a:prstGeom>
        </p:spPr>
      </p:pic>
      <p:sp>
        <p:nvSpPr>
          <p:cNvPr id="42" name="TextBox 41">
            <a:extLst>
              <a:ext uri="{FF2B5EF4-FFF2-40B4-BE49-F238E27FC236}">
                <a16:creationId xmlns:a16="http://schemas.microsoft.com/office/drawing/2014/main" id="{0B9EEDB0-51F8-BFAF-BA4C-47A1460C0BBE}"/>
              </a:ext>
            </a:extLst>
          </p:cNvPr>
          <p:cNvSpPr txBox="1"/>
          <p:nvPr/>
        </p:nvSpPr>
        <p:spPr>
          <a:xfrm>
            <a:off x="3406037" y="3925401"/>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47783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9F41-DF27-9AB1-B6BB-4835BB8578B6}"/>
              </a:ext>
            </a:extLst>
          </p:cNvPr>
          <p:cNvSpPr>
            <a:spLocks noGrp="1"/>
          </p:cNvSpPr>
          <p:nvPr>
            <p:ph type="title"/>
          </p:nvPr>
        </p:nvSpPr>
        <p:spPr/>
        <p:txBody>
          <a:bodyPr/>
          <a:lstStyle/>
          <a:p>
            <a:r>
              <a:rPr lang="en-US" dirty="0"/>
              <a:t>Thinning</a:t>
            </a:r>
          </a:p>
        </p:txBody>
      </p:sp>
      <p:pic>
        <p:nvPicPr>
          <p:cNvPr id="2050" name="Picture 2">
            <a:extLst>
              <a:ext uri="{FF2B5EF4-FFF2-40B4-BE49-F238E27FC236}">
                <a16:creationId xmlns:a16="http://schemas.microsoft.com/office/drawing/2014/main" id="{51525C10-FDC1-21B6-6169-58B2AF181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91" y="2752725"/>
            <a:ext cx="19335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5D11C4-BFEA-2AB4-CEC1-71516BCAF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763" y="2432050"/>
            <a:ext cx="239077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24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7" name="Hình ảnh 6">
            <a:extLst>
              <a:ext uri="{FF2B5EF4-FFF2-40B4-BE49-F238E27FC236}">
                <a16:creationId xmlns:a16="http://schemas.microsoft.com/office/drawing/2014/main" id="{D987E660-B8C3-D93B-E7A0-430C50053739}"/>
              </a:ext>
            </a:extLst>
          </p:cNvPr>
          <p:cNvPicPr>
            <a:picLocks noChangeAspect="1"/>
          </p:cNvPicPr>
          <p:nvPr/>
        </p:nvPicPr>
        <p:blipFill>
          <a:blip r:embed="rId2"/>
          <a:stretch>
            <a:fillRect/>
          </a:stretch>
        </p:blipFill>
        <p:spPr>
          <a:xfrm>
            <a:off x="2203057" y="230858"/>
            <a:ext cx="9722338" cy="3559831"/>
          </a:xfrm>
          <a:prstGeom prst="rect">
            <a:avLst/>
          </a:prstGeom>
        </p:spPr>
      </p:pic>
      <p:pic>
        <p:nvPicPr>
          <p:cNvPr id="9" name="Hình ảnh 8">
            <a:extLst>
              <a:ext uri="{FF2B5EF4-FFF2-40B4-BE49-F238E27FC236}">
                <a16:creationId xmlns:a16="http://schemas.microsoft.com/office/drawing/2014/main" id="{C9E3D43E-1515-EFAB-46AC-73A5ECAF005F}"/>
              </a:ext>
            </a:extLst>
          </p:cNvPr>
          <p:cNvPicPr>
            <a:picLocks noChangeAspect="1"/>
          </p:cNvPicPr>
          <p:nvPr/>
        </p:nvPicPr>
        <p:blipFill>
          <a:blip r:embed="rId3"/>
          <a:stretch>
            <a:fillRect/>
          </a:stretch>
        </p:blipFill>
        <p:spPr>
          <a:xfrm rot="16200000">
            <a:off x="878691" y="2092678"/>
            <a:ext cx="1428949" cy="1467055"/>
          </a:xfrm>
          <a:prstGeom prst="rect">
            <a:avLst/>
          </a:prstGeom>
        </p:spPr>
      </p:pic>
      <p:grpSp>
        <p:nvGrpSpPr>
          <p:cNvPr id="21" name="Nhóm 20">
            <a:extLst>
              <a:ext uri="{FF2B5EF4-FFF2-40B4-BE49-F238E27FC236}">
                <a16:creationId xmlns:a16="http://schemas.microsoft.com/office/drawing/2014/main" id="{57A23BCB-F1A8-422A-88BF-14036DCA312A}"/>
              </a:ext>
            </a:extLst>
          </p:cNvPr>
          <p:cNvGrpSpPr/>
          <p:nvPr/>
        </p:nvGrpSpPr>
        <p:grpSpPr>
          <a:xfrm>
            <a:off x="4731096" y="4877999"/>
            <a:ext cx="1364904" cy="1371600"/>
            <a:chOff x="3798277" y="3814460"/>
            <a:chExt cx="1364904" cy="1371600"/>
          </a:xfrm>
        </p:grpSpPr>
        <p:sp>
          <p:nvSpPr>
            <p:cNvPr id="10" name="Hình chữ nhật 9">
              <a:extLst>
                <a:ext uri="{FF2B5EF4-FFF2-40B4-BE49-F238E27FC236}">
                  <a16:creationId xmlns:a16="http://schemas.microsoft.com/office/drawing/2014/main" id="{58949601-B634-4F09-BE65-52C611D9EB51}"/>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1" name="Hình chữ nhật 10">
              <a:extLst>
                <a:ext uri="{FF2B5EF4-FFF2-40B4-BE49-F238E27FC236}">
                  <a16:creationId xmlns:a16="http://schemas.microsoft.com/office/drawing/2014/main" id="{FCF27024-B29B-8D08-C8FD-8842F96D6BF5}"/>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2" name="Hình chữ nhật 11">
              <a:extLst>
                <a:ext uri="{FF2B5EF4-FFF2-40B4-BE49-F238E27FC236}">
                  <a16:creationId xmlns:a16="http://schemas.microsoft.com/office/drawing/2014/main" id="{CA6242BE-E16E-4789-E85A-371127AC8157}"/>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5" name="Hình chữ nhật 14">
              <a:extLst>
                <a:ext uri="{FF2B5EF4-FFF2-40B4-BE49-F238E27FC236}">
                  <a16:creationId xmlns:a16="http://schemas.microsoft.com/office/drawing/2014/main" id="{38F877FC-0064-C74B-D487-7B0F9F76B54B}"/>
                </a:ext>
              </a:extLst>
            </p:cNvPr>
            <p:cNvSpPr/>
            <p:nvPr/>
          </p:nvSpPr>
          <p:spPr>
            <a:xfrm>
              <a:off x="3798277"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6" name="Hình chữ nhật 15">
              <a:extLst>
                <a:ext uri="{FF2B5EF4-FFF2-40B4-BE49-F238E27FC236}">
                  <a16:creationId xmlns:a16="http://schemas.microsoft.com/office/drawing/2014/main" id="{4DF755A4-B98E-4708-12AA-84F5C9C7D933}"/>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7" name="Hình chữ nhật 16">
              <a:extLst>
                <a:ext uri="{FF2B5EF4-FFF2-40B4-BE49-F238E27FC236}">
                  <a16:creationId xmlns:a16="http://schemas.microsoft.com/office/drawing/2014/main" id="{E008529D-FE5E-E536-788A-1F6BF9CD873C}"/>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8" name="Hình chữ nhật 17">
              <a:extLst>
                <a:ext uri="{FF2B5EF4-FFF2-40B4-BE49-F238E27FC236}">
                  <a16:creationId xmlns:a16="http://schemas.microsoft.com/office/drawing/2014/main" id="{A24CD8E0-09C5-4D40-FE1E-B4B53ABB81B7}"/>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9" name="Hình chữ nhật 18">
              <a:extLst>
                <a:ext uri="{FF2B5EF4-FFF2-40B4-BE49-F238E27FC236}">
                  <a16:creationId xmlns:a16="http://schemas.microsoft.com/office/drawing/2014/main" id="{8326B55E-350B-CDCB-12BE-4167EBC05D2B}"/>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20" name="Hình chữ nhật 19">
              <a:extLst>
                <a:ext uri="{FF2B5EF4-FFF2-40B4-BE49-F238E27FC236}">
                  <a16:creationId xmlns:a16="http://schemas.microsoft.com/office/drawing/2014/main" id="{21B657EB-5E29-7AF5-8399-F8FA7202E2A6}"/>
                </a:ext>
              </a:extLst>
            </p:cNvPr>
            <p:cNvSpPr/>
            <p:nvPr/>
          </p:nvSpPr>
          <p:spPr>
            <a:xfrm>
              <a:off x="4705981"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grpSp>
      <p:grpSp>
        <p:nvGrpSpPr>
          <p:cNvPr id="32" name="Nhóm 31">
            <a:extLst>
              <a:ext uri="{FF2B5EF4-FFF2-40B4-BE49-F238E27FC236}">
                <a16:creationId xmlns:a16="http://schemas.microsoft.com/office/drawing/2014/main" id="{60973787-4C5B-223D-4709-48FF321CB91D}"/>
              </a:ext>
            </a:extLst>
          </p:cNvPr>
          <p:cNvGrpSpPr/>
          <p:nvPr/>
        </p:nvGrpSpPr>
        <p:grpSpPr>
          <a:xfrm>
            <a:off x="6798260" y="4720620"/>
            <a:ext cx="1364904" cy="1371600"/>
            <a:chOff x="3798277" y="3814460"/>
            <a:chExt cx="1364904" cy="1371600"/>
          </a:xfrm>
        </p:grpSpPr>
        <p:sp>
          <p:nvSpPr>
            <p:cNvPr id="33" name="Hình chữ nhật 32">
              <a:extLst>
                <a:ext uri="{FF2B5EF4-FFF2-40B4-BE49-F238E27FC236}">
                  <a16:creationId xmlns:a16="http://schemas.microsoft.com/office/drawing/2014/main" id="{44BB8C76-301A-01D8-7B97-F49B21839FFB}"/>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34" name="Hình chữ nhật 33">
              <a:extLst>
                <a:ext uri="{FF2B5EF4-FFF2-40B4-BE49-F238E27FC236}">
                  <a16:creationId xmlns:a16="http://schemas.microsoft.com/office/drawing/2014/main" id="{1DF5FC87-EABF-5060-8F39-58A5924A2801}"/>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5" name="Hình chữ nhật 34">
              <a:extLst>
                <a:ext uri="{FF2B5EF4-FFF2-40B4-BE49-F238E27FC236}">
                  <a16:creationId xmlns:a16="http://schemas.microsoft.com/office/drawing/2014/main" id="{713219FD-7C5B-AA53-D3FF-5D5EB659B4FE}"/>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6" name="Hình chữ nhật 35">
              <a:extLst>
                <a:ext uri="{FF2B5EF4-FFF2-40B4-BE49-F238E27FC236}">
                  <a16:creationId xmlns:a16="http://schemas.microsoft.com/office/drawing/2014/main" id="{6EAD45E9-B91F-1345-D110-AACDCC1714DD}"/>
                </a:ext>
              </a:extLst>
            </p:cNvPr>
            <p:cNvSpPr/>
            <p:nvPr/>
          </p:nvSpPr>
          <p:spPr>
            <a:xfrm>
              <a:off x="37982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7" name="Hình chữ nhật 36">
              <a:extLst>
                <a:ext uri="{FF2B5EF4-FFF2-40B4-BE49-F238E27FC236}">
                  <a16:creationId xmlns:a16="http://schemas.microsoft.com/office/drawing/2014/main" id="{CD868CA8-C6E2-5EF9-28B7-C594750BCE9F}"/>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8" name="Hình chữ nhật 37">
              <a:extLst>
                <a:ext uri="{FF2B5EF4-FFF2-40B4-BE49-F238E27FC236}">
                  <a16:creationId xmlns:a16="http://schemas.microsoft.com/office/drawing/2014/main" id="{0D1AFFDE-2CE0-F755-2871-6D7B071A0276}"/>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9" name="Hình chữ nhật 38">
              <a:extLst>
                <a:ext uri="{FF2B5EF4-FFF2-40B4-BE49-F238E27FC236}">
                  <a16:creationId xmlns:a16="http://schemas.microsoft.com/office/drawing/2014/main" id="{2C91066F-736C-1ABB-A3CF-603B2DD2C088}"/>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0" name="Hình chữ nhật 39">
              <a:extLst>
                <a:ext uri="{FF2B5EF4-FFF2-40B4-BE49-F238E27FC236}">
                  <a16:creationId xmlns:a16="http://schemas.microsoft.com/office/drawing/2014/main" id="{9928254E-4E08-A95B-2C60-69ABF8B20265}"/>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1" name="Hình chữ nhật 40">
              <a:extLst>
                <a:ext uri="{FF2B5EF4-FFF2-40B4-BE49-F238E27FC236}">
                  <a16:creationId xmlns:a16="http://schemas.microsoft.com/office/drawing/2014/main" id="{B383BCA1-838A-2BFB-9BD4-9C5C85904209}"/>
                </a:ext>
              </a:extLst>
            </p:cNvPr>
            <p:cNvSpPr/>
            <p:nvPr/>
          </p:nvSpPr>
          <p:spPr>
            <a:xfrm>
              <a:off x="4705981" y="47288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grpSp>
      <p:cxnSp>
        <p:nvCxnSpPr>
          <p:cNvPr id="43" name="Đường kết nối Mũi tên Thẳng 42">
            <a:extLst>
              <a:ext uri="{FF2B5EF4-FFF2-40B4-BE49-F238E27FC236}">
                <a16:creationId xmlns:a16="http://schemas.microsoft.com/office/drawing/2014/main" id="{70F7D30A-14BB-3A43-6D85-6AC71E4DC1E2}"/>
              </a:ext>
            </a:extLst>
          </p:cNvPr>
          <p:cNvCxnSpPr>
            <a:cxnSpLocks/>
          </p:cNvCxnSpPr>
          <p:nvPr/>
        </p:nvCxnSpPr>
        <p:spPr>
          <a:xfrm>
            <a:off x="3748867" y="4557804"/>
            <a:ext cx="110250" cy="66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Hộp Văn bản 44">
            <a:extLst>
              <a:ext uri="{FF2B5EF4-FFF2-40B4-BE49-F238E27FC236}">
                <a16:creationId xmlns:a16="http://schemas.microsoft.com/office/drawing/2014/main" id="{44E42783-7F87-C0CF-405C-AB6C7FA1362D}"/>
              </a:ext>
            </a:extLst>
          </p:cNvPr>
          <p:cNvSpPr txBox="1"/>
          <p:nvPr/>
        </p:nvSpPr>
        <p:spPr>
          <a:xfrm>
            <a:off x="3976132" y="3532748"/>
            <a:ext cx="1421992" cy="369332"/>
          </a:xfrm>
          <a:prstGeom prst="rect">
            <a:avLst/>
          </a:prstGeom>
          <a:noFill/>
        </p:spPr>
        <p:txBody>
          <a:bodyPr wrap="none" rtlCol="0">
            <a:spAutoFit/>
          </a:bodyPr>
          <a:lstStyle/>
          <a:p>
            <a:r>
              <a:rPr lang="en-US" dirty="0"/>
              <a:t>Background</a:t>
            </a:r>
          </a:p>
        </p:txBody>
      </p:sp>
      <p:sp>
        <p:nvSpPr>
          <p:cNvPr id="46" name="Hộp Văn bản 45">
            <a:extLst>
              <a:ext uri="{FF2B5EF4-FFF2-40B4-BE49-F238E27FC236}">
                <a16:creationId xmlns:a16="http://schemas.microsoft.com/office/drawing/2014/main" id="{1AE457C5-E7BF-F9B7-D03B-50CF0F36300A}"/>
              </a:ext>
            </a:extLst>
          </p:cNvPr>
          <p:cNvSpPr txBox="1"/>
          <p:nvPr/>
        </p:nvSpPr>
        <p:spPr>
          <a:xfrm>
            <a:off x="2514655" y="6064933"/>
            <a:ext cx="1401217" cy="369332"/>
          </a:xfrm>
          <a:prstGeom prst="rect">
            <a:avLst/>
          </a:prstGeom>
          <a:noFill/>
        </p:spPr>
        <p:txBody>
          <a:bodyPr wrap="none" rtlCol="0">
            <a:spAutoFit/>
          </a:bodyPr>
          <a:lstStyle/>
          <a:p>
            <a:r>
              <a:rPr lang="en-US" dirty="0"/>
              <a:t>Foreground</a:t>
            </a:r>
          </a:p>
        </p:txBody>
      </p:sp>
      <p:cxnSp>
        <p:nvCxnSpPr>
          <p:cNvPr id="47" name="Đường kết nối Mũi tên Thẳng 46">
            <a:extLst>
              <a:ext uri="{FF2B5EF4-FFF2-40B4-BE49-F238E27FC236}">
                <a16:creationId xmlns:a16="http://schemas.microsoft.com/office/drawing/2014/main" id="{5E7BDE23-9FD0-8C94-9FD7-877AE208B9FC}"/>
              </a:ext>
            </a:extLst>
          </p:cNvPr>
          <p:cNvCxnSpPr>
            <a:cxnSpLocks/>
          </p:cNvCxnSpPr>
          <p:nvPr/>
        </p:nvCxnSpPr>
        <p:spPr>
          <a:xfrm>
            <a:off x="954939" y="5236435"/>
            <a:ext cx="1276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61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4" name="Hình ảnh 3">
            <a:extLst>
              <a:ext uri="{FF2B5EF4-FFF2-40B4-BE49-F238E27FC236}">
                <a16:creationId xmlns:a16="http://schemas.microsoft.com/office/drawing/2014/main" id="{54149D52-CA4D-331B-415D-B63549CCD488}"/>
              </a:ext>
            </a:extLst>
          </p:cNvPr>
          <p:cNvPicPr>
            <a:picLocks noChangeAspect="1"/>
          </p:cNvPicPr>
          <p:nvPr/>
        </p:nvPicPr>
        <p:blipFill>
          <a:blip r:embed="rId2"/>
          <a:stretch>
            <a:fillRect/>
          </a:stretch>
        </p:blipFill>
        <p:spPr>
          <a:xfrm>
            <a:off x="265723" y="918363"/>
            <a:ext cx="8667262" cy="2614481"/>
          </a:xfrm>
          <a:prstGeom prst="rect">
            <a:avLst/>
          </a:prstGeom>
        </p:spPr>
      </p:pic>
      <p:sp>
        <p:nvSpPr>
          <p:cNvPr id="12" name="Hộp Văn bản 11">
            <a:extLst>
              <a:ext uri="{FF2B5EF4-FFF2-40B4-BE49-F238E27FC236}">
                <a16:creationId xmlns:a16="http://schemas.microsoft.com/office/drawing/2014/main" id="{43615BE4-910D-A883-1D79-2D461E4422DA}"/>
              </a:ext>
            </a:extLst>
          </p:cNvPr>
          <p:cNvSpPr txBox="1"/>
          <p:nvPr/>
        </p:nvSpPr>
        <p:spPr>
          <a:xfrm>
            <a:off x="463061" y="3532844"/>
            <a:ext cx="7678614" cy="1754326"/>
          </a:xfrm>
          <a:prstGeom prst="rect">
            <a:avLst/>
          </a:prstGeom>
          <a:noFill/>
        </p:spPr>
        <p:txBody>
          <a:bodyPr wrap="square">
            <a:spAutoFit/>
          </a:bodyPr>
          <a:lstStyle/>
          <a:p>
            <a:pPr marL="342900" indent="-342900">
              <a:buAutoNum type="arabicPeriod"/>
            </a:pPr>
            <a:r>
              <a:rPr lang="vi-VN" dirty="0" err="1"/>
              <a:t>Hit-or-Miss</a:t>
            </a:r>
            <a:r>
              <a:rPr lang="vi-VN" dirty="0"/>
              <a:t> là </a:t>
            </a:r>
            <a:r>
              <a:rPr lang="vi-VN" dirty="0" err="1"/>
              <a:t>gì?Hit-or-Miss</a:t>
            </a:r>
            <a:r>
              <a:rPr lang="vi-VN" dirty="0"/>
              <a:t> </a:t>
            </a:r>
            <a:r>
              <a:rPr lang="vi-VN" dirty="0" err="1"/>
              <a:t>transform</a:t>
            </a:r>
            <a:r>
              <a:rPr lang="vi-VN" dirty="0"/>
              <a:t> (dịch nôm na là "phép dò đúng - sai") là một phép toán trong hình thái học dùng để tìm chính xác các mẫu con (</a:t>
            </a:r>
            <a:r>
              <a:rPr lang="vi-VN" dirty="0" err="1"/>
              <a:t>pattern</a:t>
            </a:r>
            <a:r>
              <a:rPr lang="vi-VN" dirty="0"/>
              <a:t>) trong ảnh nhị phân.</a:t>
            </a:r>
            <a:endParaRPr lang="en-US" dirty="0"/>
          </a:p>
          <a:p>
            <a:pPr marL="342900" indent="-342900">
              <a:buAutoNum type="arabicPeriod"/>
            </a:pPr>
            <a:r>
              <a:rPr lang="vi-VN" dirty="0"/>
              <a:t>Mục tiêu: Tìm các vị trí </a:t>
            </a:r>
            <a:r>
              <a:rPr lang="vi-VN" dirty="0" err="1"/>
              <a:t>pixel</a:t>
            </a:r>
            <a:r>
              <a:rPr lang="vi-VN" dirty="0"/>
              <a:t> thỏa mãn 1 mẫu hình cố </a:t>
            </a:r>
            <a:r>
              <a:rPr lang="vi-VN" dirty="0" err="1"/>
              <a:t>định.Mẫu</a:t>
            </a:r>
            <a:r>
              <a:rPr lang="vi-VN" dirty="0"/>
              <a:t> này thường là </a:t>
            </a:r>
            <a:r>
              <a:rPr lang="vi-VN" dirty="0" err="1"/>
              <a:t>structuring</a:t>
            </a:r>
            <a:r>
              <a:rPr lang="vi-VN" dirty="0"/>
              <a:t> </a:t>
            </a:r>
            <a:r>
              <a:rPr lang="vi-VN" dirty="0" err="1"/>
              <a:t>element</a:t>
            </a:r>
            <a:r>
              <a:rPr lang="vi-VN" dirty="0"/>
              <a:t> (SE) gồm các </a:t>
            </a:r>
            <a:r>
              <a:rPr lang="vi-VN" dirty="0" err="1"/>
              <a:t>pixel</a:t>
            </a:r>
            <a:r>
              <a:rPr lang="vi-VN" dirty="0"/>
              <a:t> bắt buộc phải là </a:t>
            </a:r>
            <a:r>
              <a:rPr lang="vi-VN" dirty="0" err="1"/>
              <a:t>foreground</a:t>
            </a:r>
            <a:r>
              <a:rPr lang="vi-VN" dirty="0"/>
              <a:t> (1), bắt buộc là </a:t>
            </a:r>
            <a:r>
              <a:rPr lang="vi-VN" dirty="0" err="1"/>
              <a:t>background</a:t>
            </a:r>
            <a:r>
              <a:rPr lang="vi-VN" dirty="0"/>
              <a:t> (0), hoặc không quan tâm (X).</a:t>
            </a:r>
            <a:endParaRPr lang="en-US" dirty="0"/>
          </a:p>
        </p:txBody>
      </p:sp>
    </p:spTree>
    <p:extLst>
      <p:ext uri="{BB962C8B-B14F-4D97-AF65-F5344CB8AC3E}">
        <p14:creationId xmlns:p14="http://schemas.microsoft.com/office/powerpoint/2010/main" val="1853084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4" name="Picture 3">
            <a:extLst>
              <a:ext uri="{FF2B5EF4-FFF2-40B4-BE49-F238E27FC236}">
                <a16:creationId xmlns:a16="http://schemas.microsoft.com/office/drawing/2014/main" id="{0729756B-ADF2-49F5-CFBF-0CBA4D3597DE}"/>
              </a:ext>
            </a:extLst>
          </p:cNvPr>
          <p:cNvPicPr>
            <a:picLocks noChangeAspect="1"/>
          </p:cNvPicPr>
          <p:nvPr/>
        </p:nvPicPr>
        <p:blipFill>
          <a:blip r:embed="rId2"/>
          <a:stretch>
            <a:fillRect/>
          </a:stretch>
        </p:blipFill>
        <p:spPr>
          <a:xfrm>
            <a:off x="2685765" y="2061945"/>
            <a:ext cx="4077269" cy="3115110"/>
          </a:xfrm>
          <a:prstGeom prst="rect">
            <a:avLst/>
          </a:prstGeom>
        </p:spPr>
      </p:pic>
      <p:sp>
        <p:nvSpPr>
          <p:cNvPr id="5" name="Rectangle 4">
            <a:extLst>
              <a:ext uri="{FF2B5EF4-FFF2-40B4-BE49-F238E27FC236}">
                <a16:creationId xmlns:a16="http://schemas.microsoft.com/office/drawing/2014/main" id="{00CCC944-BE78-5484-BE1C-06037511A47B}"/>
              </a:ext>
            </a:extLst>
          </p:cNvPr>
          <p:cNvSpPr/>
          <p:nvPr/>
        </p:nvSpPr>
        <p:spPr>
          <a:xfrm>
            <a:off x="3509963" y="3028951"/>
            <a:ext cx="719137" cy="714375"/>
          </a:xfrm>
          <a:prstGeom prst="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74184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C9F6-34C0-2044-FDC7-88D311C892C0}"/>
              </a:ext>
            </a:extLst>
          </p:cNvPr>
          <p:cNvSpPr>
            <a:spLocks noGrp="1"/>
          </p:cNvSpPr>
          <p:nvPr>
            <p:ph type="title"/>
          </p:nvPr>
        </p:nvSpPr>
        <p:spPr/>
        <p:txBody>
          <a:bodyPr/>
          <a:lstStyle/>
          <a:p>
            <a:r>
              <a:rPr lang="en-US" dirty="0"/>
              <a:t>Introduction</a:t>
            </a:r>
          </a:p>
        </p:txBody>
      </p:sp>
      <p:sp>
        <p:nvSpPr>
          <p:cNvPr id="5" name="TextBox 4">
            <a:extLst>
              <a:ext uri="{FF2B5EF4-FFF2-40B4-BE49-F238E27FC236}">
                <a16:creationId xmlns:a16="http://schemas.microsoft.com/office/drawing/2014/main" id="{01D1B33B-66F3-E3AD-6FAC-637EAE41F6D7}"/>
              </a:ext>
            </a:extLst>
          </p:cNvPr>
          <p:cNvSpPr txBox="1"/>
          <p:nvPr/>
        </p:nvSpPr>
        <p:spPr>
          <a:xfrm>
            <a:off x="1059655" y="1071860"/>
            <a:ext cx="9065419" cy="1015663"/>
          </a:xfrm>
          <a:prstGeom prst="rect">
            <a:avLst/>
          </a:prstGeom>
          <a:noFill/>
        </p:spPr>
        <p:txBody>
          <a:bodyPr wrap="square">
            <a:spAutoFit/>
          </a:bodyPr>
          <a:lstStyle/>
          <a:p>
            <a:r>
              <a:rPr lang="en-US" sz="2000" b="0" i="0" dirty="0">
                <a:solidFill>
                  <a:srgbClr val="242021"/>
                </a:solidFill>
                <a:effectLst/>
                <a:latin typeface="TimesTen-Roman"/>
              </a:rPr>
              <a:t>The word </a:t>
            </a:r>
            <a:r>
              <a:rPr lang="en-US" sz="2000" b="0" i="1" dirty="0">
                <a:solidFill>
                  <a:srgbClr val="242021"/>
                </a:solidFill>
                <a:effectLst/>
                <a:latin typeface="TimesTen-Italic"/>
              </a:rPr>
              <a:t>morphology </a:t>
            </a:r>
            <a:r>
              <a:rPr lang="en-US" sz="2000" b="0" i="0" dirty="0">
                <a:solidFill>
                  <a:srgbClr val="242021"/>
                </a:solidFill>
                <a:effectLst/>
                <a:latin typeface="TimesTen-Roman"/>
              </a:rPr>
              <a:t>commonly denotes a branch of biology that deals with the form and structure of animals and plants</a:t>
            </a:r>
            <a:r>
              <a:rPr lang="en-US" sz="2000" dirty="0"/>
              <a:t> </a:t>
            </a:r>
            <a:br>
              <a:rPr lang="en-US" sz="2000" dirty="0"/>
            </a:br>
            <a:endParaRPr lang="en-US" sz="2000" dirty="0"/>
          </a:p>
        </p:txBody>
      </p:sp>
      <p:sp>
        <p:nvSpPr>
          <p:cNvPr id="7" name="TextBox 6">
            <a:extLst>
              <a:ext uri="{FF2B5EF4-FFF2-40B4-BE49-F238E27FC236}">
                <a16:creationId xmlns:a16="http://schemas.microsoft.com/office/drawing/2014/main" id="{F5EDEB8A-E1C8-2503-3549-25F1F716082C}"/>
              </a:ext>
            </a:extLst>
          </p:cNvPr>
          <p:cNvSpPr txBox="1"/>
          <p:nvPr/>
        </p:nvSpPr>
        <p:spPr>
          <a:xfrm>
            <a:off x="1059654" y="1916073"/>
            <a:ext cx="9722645" cy="2585323"/>
          </a:xfrm>
          <a:prstGeom prst="rect">
            <a:avLst/>
          </a:prstGeom>
          <a:noFill/>
        </p:spPr>
        <p:txBody>
          <a:bodyPr wrap="square">
            <a:spAutoFit/>
          </a:bodyPr>
          <a:lstStyle/>
          <a:p>
            <a:r>
              <a:rPr lang="en-US" sz="1800" b="0" i="0" dirty="0">
                <a:solidFill>
                  <a:srgbClr val="242021"/>
                </a:solidFill>
                <a:effectLst/>
                <a:latin typeface="TimesTen-Roman"/>
              </a:rPr>
              <a:t>We use the same word here in the context of </a:t>
            </a:r>
            <a:r>
              <a:rPr lang="en-US" sz="1800" b="0" i="1" dirty="0">
                <a:solidFill>
                  <a:srgbClr val="242021"/>
                </a:solidFill>
                <a:effectLst/>
                <a:latin typeface="TimesTen-Italic"/>
              </a:rPr>
              <a:t>mathematical morphology </a:t>
            </a:r>
            <a:r>
              <a:rPr lang="en-US" sz="1800" b="0" i="0" dirty="0">
                <a:solidFill>
                  <a:srgbClr val="242021"/>
                </a:solidFill>
                <a:effectLst/>
                <a:latin typeface="TimesTen-Roman"/>
              </a:rPr>
              <a:t>as a tool for extracting image components that are useful in the representation and description of region shape, such as </a:t>
            </a:r>
          </a:p>
          <a:p>
            <a:pPr marL="285750" indent="-285750">
              <a:buFontTx/>
              <a:buChar char="-"/>
            </a:pPr>
            <a:r>
              <a:rPr lang="en-US" sz="1800" b="0" i="0" dirty="0">
                <a:solidFill>
                  <a:srgbClr val="242021"/>
                </a:solidFill>
                <a:effectLst/>
                <a:latin typeface="TimesTen-Roman"/>
              </a:rPr>
              <a:t>Boundaries extraction</a:t>
            </a:r>
          </a:p>
          <a:p>
            <a:pPr marL="285750" indent="-285750">
              <a:buFontTx/>
              <a:buChar char="-"/>
            </a:pPr>
            <a:r>
              <a:rPr lang="en-US" dirty="0">
                <a:solidFill>
                  <a:srgbClr val="242021"/>
                </a:solidFill>
                <a:latin typeface="TimesTen-Roman"/>
              </a:rPr>
              <a:t>S</a:t>
            </a:r>
            <a:r>
              <a:rPr lang="en-US" sz="1800" b="0" i="0" dirty="0">
                <a:solidFill>
                  <a:srgbClr val="242021"/>
                </a:solidFill>
                <a:effectLst/>
                <a:latin typeface="TimesTen-Roman"/>
              </a:rPr>
              <a:t>keletons</a:t>
            </a:r>
          </a:p>
          <a:p>
            <a:pPr marL="285750" indent="-285750">
              <a:buFontTx/>
              <a:buChar char="-"/>
            </a:pPr>
            <a:r>
              <a:rPr lang="en-US" dirty="0">
                <a:solidFill>
                  <a:srgbClr val="242021"/>
                </a:solidFill>
                <a:latin typeface="TimesTen-Roman"/>
              </a:rPr>
              <a:t>C</a:t>
            </a:r>
            <a:r>
              <a:rPr lang="en-US" sz="1800" b="0" i="0" dirty="0">
                <a:solidFill>
                  <a:srgbClr val="242021"/>
                </a:solidFill>
                <a:effectLst/>
                <a:latin typeface="TimesTen-Roman"/>
              </a:rPr>
              <a:t>onvex hull.</a:t>
            </a:r>
          </a:p>
          <a:p>
            <a:pPr marL="285750" indent="-285750">
              <a:buFontTx/>
              <a:buChar char="-"/>
            </a:pPr>
            <a:r>
              <a:rPr lang="en-US" dirty="0">
                <a:solidFill>
                  <a:srgbClr val="242021"/>
                </a:solidFill>
                <a:latin typeface="TimesTen-Roman"/>
              </a:rPr>
              <a:t>Morphological filtering</a:t>
            </a:r>
          </a:p>
          <a:p>
            <a:pPr marL="285750" indent="-285750">
              <a:buFontTx/>
              <a:buChar char="-"/>
            </a:pPr>
            <a:r>
              <a:rPr lang="en-US" dirty="0">
                <a:solidFill>
                  <a:srgbClr val="242021"/>
                </a:solidFill>
                <a:latin typeface="TimesTen-Roman"/>
              </a:rPr>
              <a:t>Thinning</a:t>
            </a:r>
          </a:p>
          <a:p>
            <a:pPr marL="285750" indent="-285750">
              <a:buFontTx/>
              <a:buChar char="-"/>
            </a:pPr>
            <a:r>
              <a:rPr lang="en-US" dirty="0">
                <a:solidFill>
                  <a:srgbClr val="242021"/>
                </a:solidFill>
                <a:latin typeface="TimesTen-Roman"/>
              </a:rPr>
              <a:t>Pruning</a:t>
            </a:r>
            <a:r>
              <a:rPr lang="en-US" dirty="0"/>
              <a:t> </a:t>
            </a:r>
            <a:br>
              <a:rPr lang="en-US" dirty="0"/>
            </a:br>
            <a:endParaRPr lang="en-US" dirty="0"/>
          </a:p>
        </p:txBody>
      </p:sp>
      <p:pic>
        <p:nvPicPr>
          <p:cNvPr id="9" name="Picture 8">
            <a:extLst>
              <a:ext uri="{FF2B5EF4-FFF2-40B4-BE49-F238E27FC236}">
                <a16:creationId xmlns:a16="http://schemas.microsoft.com/office/drawing/2014/main" id="{1BD418C1-20A8-F522-2633-FD4BC306F133}"/>
              </a:ext>
            </a:extLst>
          </p:cNvPr>
          <p:cNvPicPr>
            <a:picLocks noChangeAspect="1"/>
          </p:cNvPicPr>
          <p:nvPr/>
        </p:nvPicPr>
        <p:blipFill>
          <a:blip r:embed="rId3"/>
          <a:stretch>
            <a:fillRect/>
          </a:stretch>
        </p:blipFill>
        <p:spPr>
          <a:xfrm>
            <a:off x="4957429" y="2644360"/>
            <a:ext cx="4772691" cy="1733792"/>
          </a:xfrm>
          <a:prstGeom prst="rect">
            <a:avLst/>
          </a:prstGeom>
        </p:spPr>
      </p:pic>
      <p:sp>
        <p:nvSpPr>
          <p:cNvPr id="10" name="TextBox 9">
            <a:extLst>
              <a:ext uri="{FF2B5EF4-FFF2-40B4-BE49-F238E27FC236}">
                <a16:creationId xmlns:a16="http://schemas.microsoft.com/office/drawing/2014/main" id="{B052581A-EB84-1AA0-E0EB-74C52C12390A}"/>
              </a:ext>
            </a:extLst>
          </p:cNvPr>
          <p:cNvSpPr txBox="1"/>
          <p:nvPr/>
        </p:nvSpPr>
        <p:spPr>
          <a:xfrm>
            <a:off x="1059654" y="4663866"/>
            <a:ext cx="9065419" cy="400110"/>
          </a:xfrm>
          <a:prstGeom prst="rect">
            <a:avLst/>
          </a:prstGeom>
          <a:noFill/>
        </p:spPr>
        <p:txBody>
          <a:bodyPr wrap="square">
            <a:spAutoFit/>
          </a:bodyPr>
          <a:lstStyle/>
          <a:p>
            <a:r>
              <a:rPr lang="en-US" sz="2000" b="0" i="0" dirty="0">
                <a:solidFill>
                  <a:srgbClr val="242021"/>
                </a:solidFill>
                <a:effectLst/>
                <a:latin typeface="TimesTen-Roman"/>
              </a:rPr>
              <a:t>The operation are particularly useful for the analysis of binary images</a:t>
            </a:r>
            <a:endParaRPr lang="en-US" sz="2000" dirty="0"/>
          </a:p>
        </p:txBody>
      </p:sp>
    </p:spTree>
    <p:extLst>
      <p:ext uri="{BB962C8B-B14F-4D97-AF65-F5344CB8AC3E}">
        <p14:creationId xmlns:p14="http://schemas.microsoft.com/office/powerpoint/2010/main" val="5691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grpSp>
        <p:nvGrpSpPr>
          <p:cNvPr id="5" name="Nhóm 31">
            <a:extLst>
              <a:ext uri="{FF2B5EF4-FFF2-40B4-BE49-F238E27FC236}">
                <a16:creationId xmlns:a16="http://schemas.microsoft.com/office/drawing/2014/main" id="{ED40632C-FECC-BE47-8792-20BEFB06BA03}"/>
              </a:ext>
            </a:extLst>
          </p:cNvPr>
          <p:cNvGrpSpPr/>
          <p:nvPr/>
        </p:nvGrpSpPr>
        <p:grpSpPr>
          <a:xfrm>
            <a:off x="4903734" y="1200822"/>
            <a:ext cx="1364904" cy="1371600"/>
            <a:chOff x="3798277" y="3814460"/>
            <a:chExt cx="1364904" cy="1371600"/>
          </a:xfrm>
        </p:grpSpPr>
        <p:sp>
          <p:nvSpPr>
            <p:cNvPr id="6" name="Hình chữ nhật 32">
              <a:extLst>
                <a:ext uri="{FF2B5EF4-FFF2-40B4-BE49-F238E27FC236}">
                  <a16:creationId xmlns:a16="http://schemas.microsoft.com/office/drawing/2014/main" id="{C5864E73-0612-C64E-AF0C-FE6BF5AD7F2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 name="Hình chữ nhật 33">
              <a:extLst>
                <a:ext uri="{FF2B5EF4-FFF2-40B4-BE49-F238E27FC236}">
                  <a16:creationId xmlns:a16="http://schemas.microsoft.com/office/drawing/2014/main" id="{93C22746-DE35-F243-5D5D-A00C0A291608}"/>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8" name="Hình chữ nhật 34">
              <a:extLst>
                <a:ext uri="{FF2B5EF4-FFF2-40B4-BE49-F238E27FC236}">
                  <a16:creationId xmlns:a16="http://schemas.microsoft.com/office/drawing/2014/main" id="{41216F72-15B5-5242-DDCB-A6EF70327C2B}"/>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9" name="Hình chữ nhật 35">
              <a:extLst>
                <a:ext uri="{FF2B5EF4-FFF2-40B4-BE49-F238E27FC236}">
                  <a16:creationId xmlns:a16="http://schemas.microsoft.com/office/drawing/2014/main" id="{BF5C3F0F-D32A-09E0-D411-7B905546BE08}"/>
                </a:ext>
              </a:extLst>
            </p:cNvPr>
            <p:cNvSpPr/>
            <p:nvPr/>
          </p:nvSpPr>
          <p:spPr>
            <a:xfrm>
              <a:off x="37982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0" name="Hình chữ nhật 36">
              <a:extLst>
                <a:ext uri="{FF2B5EF4-FFF2-40B4-BE49-F238E27FC236}">
                  <a16:creationId xmlns:a16="http://schemas.microsoft.com/office/drawing/2014/main" id="{176F3C96-12F9-B0F1-CFEE-D71DDB5897DB}"/>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11" name="Hình chữ nhật 37">
              <a:extLst>
                <a:ext uri="{FF2B5EF4-FFF2-40B4-BE49-F238E27FC236}">
                  <a16:creationId xmlns:a16="http://schemas.microsoft.com/office/drawing/2014/main" id="{70507E69-2626-1A4B-4333-9F7688AF906F}"/>
                </a:ext>
              </a:extLst>
            </p:cNvPr>
            <p:cNvSpPr/>
            <p:nvPr/>
          </p:nvSpPr>
          <p:spPr>
            <a:xfrm>
              <a:off x="4705981" y="42716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12" name="Hình chữ nhật 38">
              <a:extLst>
                <a:ext uri="{FF2B5EF4-FFF2-40B4-BE49-F238E27FC236}">
                  <a16:creationId xmlns:a16="http://schemas.microsoft.com/office/drawing/2014/main" id="{6AEA2731-2782-4E6D-1A71-156D4CEC860A}"/>
                </a:ext>
              </a:extLst>
            </p:cNvPr>
            <p:cNvSpPr/>
            <p:nvPr/>
          </p:nvSpPr>
          <p:spPr>
            <a:xfrm>
              <a:off x="37982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3" name="Hình chữ nhật 39">
              <a:extLst>
                <a:ext uri="{FF2B5EF4-FFF2-40B4-BE49-F238E27FC236}">
                  <a16:creationId xmlns:a16="http://schemas.microsoft.com/office/drawing/2014/main" id="{845EF12A-EF03-C670-75E9-FAEC99B80ED7}"/>
                </a:ext>
              </a:extLst>
            </p:cNvPr>
            <p:cNvSpPr/>
            <p:nvPr/>
          </p:nvSpPr>
          <p:spPr>
            <a:xfrm>
              <a:off x="42554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4" name="Hình chữ nhật 40">
              <a:extLst>
                <a:ext uri="{FF2B5EF4-FFF2-40B4-BE49-F238E27FC236}">
                  <a16:creationId xmlns:a16="http://schemas.microsoft.com/office/drawing/2014/main" id="{FC125A1C-6A9D-598B-A61C-E56946265419}"/>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21" name="Nhóm 31">
            <a:extLst>
              <a:ext uri="{FF2B5EF4-FFF2-40B4-BE49-F238E27FC236}">
                <a16:creationId xmlns:a16="http://schemas.microsoft.com/office/drawing/2014/main" id="{E759772D-D44B-0810-7FD6-BBAFB469B11C}"/>
              </a:ext>
            </a:extLst>
          </p:cNvPr>
          <p:cNvGrpSpPr/>
          <p:nvPr/>
        </p:nvGrpSpPr>
        <p:grpSpPr>
          <a:xfrm>
            <a:off x="1868423" y="829011"/>
            <a:ext cx="1364904" cy="1371600"/>
            <a:chOff x="3798277" y="3814460"/>
            <a:chExt cx="1364904" cy="1371600"/>
          </a:xfrm>
        </p:grpSpPr>
        <p:sp>
          <p:nvSpPr>
            <p:cNvPr id="22" name="Hình chữ nhật 32">
              <a:extLst>
                <a:ext uri="{FF2B5EF4-FFF2-40B4-BE49-F238E27FC236}">
                  <a16:creationId xmlns:a16="http://schemas.microsoft.com/office/drawing/2014/main" id="{7F172B84-B325-D4AD-B6F0-BD3B3056FE4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3" name="Hình chữ nhật 33">
              <a:extLst>
                <a:ext uri="{FF2B5EF4-FFF2-40B4-BE49-F238E27FC236}">
                  <a16:creationId xmlns:a16="http://schemas.microsoft.com/office/drawing/2014/main" id="{C72A25B2-CDF5-729D-C934-49932A0C8970}"/>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4" name="Hình chữ nhật 34">
              <a:extLst>
                <a:ext uri="{FF2B5EF4-FFF2-40B4-BE49-F238E27FC236}">
                  <a16:creationId xmlns:a16="http://schemas.microsoft.com/office/drawing/2014/main" id="{FFF395E6-CF59-3706-9057-002082F95BA2}"/>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5" name="Hình chữ nhật 35">
              <a:extLst>
                <a:ext uri="{FF2B5EF4-FFF2-40B4-BE49-F238E27FC236}">
                  <a16:creationId xmlns:a16="http://schemas.microsoft.com/office/drawing/2014/main" id="{3BAED613-ED99-9C54-3437-3E4FB747D42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6" name="Hình chữ nhật 36">
              <a:extLst>
                <a:ext uri="{FF2B5EF4-FFF2-40B4-BE49-F238E27FC236}">
                  <a16:creationId xmlns:a16="http://schemas.microsoft.com/office/drawing/2014/main" id="{F43F20D4-BF17-D997-4FD0-BE8DB1358EA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7" name="Hình chữ nhật 37">
              <a:extLst>
                <a:ext uri="{FF2B5EF4-FFF2-40B4-BE49-F238E27FC236}">
                  <a16:creationId xmlns:a16="http://schemas.microsoft.com/office/drawing/2014/main" id="{31CB7CE9-53CF-4BB6-BB1E-90B87B889FDC}"/>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8" name="Hình chữ nhật 38">
              <a:extLst>
                <a:ext uri="{FF2B5EF4-FFF2-40B4-BE49-F238E27FC236}">
                  <a16:creationId xmlns:a16="http://schemas.microsoft.com/office/drawing/2014/main" id="{5328AE97-A013-09D6-B95A-B6A0A0C43F9D}"/>
                </a:ext>
              </a:extLst>
            </p:cNvPr>
            <p:cNvSpPr/>
            <p:nvPr/>
          </p:nvSpPr>
          <p:spPr>
            <a:xfrm>
              <a:off x="37982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9" name="Hình chữ nhật 39">
              <a:extLst>
                <a:ext uri="{FF2B5EF4-FFF2-40B4-BE49-F238E27FC236}">
                  <a16:creationId xmlns:a16="http://schemas.microsoft.com/office/drawing/2014/main" id="{BDA7C8E3-AB2C-A20B-8541-DE0E559DE4E6}"/>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30" name="Hình chữ nhật 40">
              <a:extLst>
                <a:ext uri="{FF2B5EF4-FFF2-40B4-BE49-F238E27FC236}">
                  <a16:creationId xmlns:a16="http://schemas.microsoft.com/office/drawing/2014/main" id="{57C1A40F-D10C-9ECC-6339-1E0FD90D6B00}"/>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grpSp>
      <p:grpSp>
        <p:nvGrpSpPr>
          <p:cNvPr id="39" name="Nhóm 31">
            <a:extLst>
              <a:ext uri="{FF2B5EF4-FFF2-40B4-BE49-F238E27FC236}">
                <a16:creationId xmlns:a16="http://schemas.microsoft.com/office/drawing/2014/main" id="{45F79DB0-2160-99F0-ACE6-BE29966B2174}"/>
              </a:ext>
            </a:extLst>
          </p:cNvPr>
          <p:cNvGrpSpPr/>
          <p:nvPr/>
        </p:nvGrpSpPr>
        <p:grpSpPr>
          <a:xfrm>
            <a:off x="335360" y="3802714"/>
            <a:ext cx="1364904" cy="1371600"/>
            <a:chOff x="3798277" y="3814460"/>
            <a:chExt cx="1364904" cy="1371600"/>
          </a:xfrm>
        </p:grpSpPr>
        <p:sp>
          <p:nvSpPr>
            <p:cNvPr id="40" name="Hình chữ nhật 32">
              <a:extLst>
                <a:ext uri="{FF2B5EF4-FFF2-40B4-BE49-F238E27FC236}">
                  <a16:creationId xmlns:a16="http://schemas.microsoft.com/office/drawing/2014/main" id="{BF7A9ACB-19FD-0C31-F889-6BDE014F5889}"/>
                </a:ext>
              </a:extLst>
            </p:cNvPr>
            <p:cNvSpPr/>
            <p:nvPr/>
          </p:nvSpPr>
          <p:spPr>
            <a:xfrm>
              <a:off x="37982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1" name="Hình chữ nhật 33">
              <a:extLst>
                <a:ext uri="{FF2B5EF4-FFF2-40B4-BE49-F238E27FC236}">
                  <a16:creationId xmlns:a16="http://schemas.microsoft.com/office/drawing/2014/main" id="{C97069C3-2D79-0667-7713-4E208F9115F3}"/>
                </a:ext>
              </a:extLst>
            </p:cNvPr>
            <p:cNvSpPr/>
            <p:nvPr/>
          </p:nvSpPr>
          <p:spPr>
            <a:xfrm>
              <a:off x="42554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2" name="Hình chữ nhật 34">
              <a:extLst>
                <a:ext uri="{FF2B5EF4-FFF2-40B4-BE49-F238E27FC236}">
                  <a16:creationId xmlns:a16="http://schemas.microsoft.com/office/drawing/2014/main" id="{E4E01952-A76A-50AE-1FE7-9429B83A9555}"/>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3" name="Hình chữ nhật 35">
              <a:extLst>
                <a:ext uri="{FF2B5EF4-FFF2-40B4-BE49-F238E27FC236}">
                  <a16:creationId xmlns:a16="http://schemas.microsoft.com/office/drawing/2014/main" id="{2C3D54E7-66FD-BE24-4B23-3D08677F6DFF}"/>
                </a:ext>
              </a:extLst>
            </p:cNvPr>
            <p:cNvSpPr/>
            <p:nvPr/>
          </p:nvSpPr>
          <p:spPr>
            <a:xfrm>
              <a:off x="37982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4" name="Hình chữ nhật 36">
              <a:extLst>
                <a:ext uri="{FF2B5EF4-FFF2-40B4-BE49-F238E27FC236}">
                  <a16:creationId xmlns:a16="http://schemas.microsoft.com/office/drawing/2014/main" id="{2B20FBA5-D75D-BE44-5881-F15C47B2ACC8}"/>
                </a:ext>
              </a:extLst>
            </p:cNvPr>
            <p:cNvSpPr/>
            <p:nvPr/>
          </p:nvSpPr>
          <p:spPr>
            <a:xfrm>
              <a:off x="42554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5" name="Hình chữ nhật 37">
              <a:extLst>
                <a:ext uri="{FF2B5EF4-FFF2-40B4-BE49-F238E27FC236}">
                  <a16:creationId xmlns:a16="http://schemas.microsoft.com/office/drawing/2014/main" id="{44792CB0-B214-09B9-3BD7-DDBB1A58669F}"/>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6" name="Hình chữ nhật 38">
              <a:extLst>
                <a:ext uri="{FF2B5EF4-FFF2-40B4-BE49-F238E27FC236}">
                  <a16:creationId xmlns:a16="http://schemas.microsoft.com/office/drawing/2014/main" id="{96D0E07F-4881-5879-CC7F-B484175DE6CF}"/>
                </a:ext>
              </a:extLst>
            </p:cNvPr>
            <p:cNvSpPr/>
            <p:nvPr/>
          </p:nvSpPr>
          <p:spPr>
            <a:xfrm>
              <a:off x="37982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7" name="Hình chữ nhật 39">
              <a:extLst>
                <a:ext uri="{FF2B5EF4-FFF2-40B4-BE49-F238E27FC236}">
                  <a16:creationId xmlns:a16="http://schemas.microsoft.com/office/drawing/2014/main" id="{24858984-1496-E42C-6BC7-D278C9167A99}"/>
                </a:ext>
              </a:extLst>
            </p:cNvPr>
            <p:cNvSpPr/>
            <p:nvPr/>
          </p:nvSpPr>
          <p:spPr>
            <a:xfrm>
              <a:off x="42554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8" name="Hình chữ nhật 40">
              <a:extLst>
                <a:ext uri="{FF2B5EF4-FFF2-40B4-BE49-F238E27FC236}">
                  <a16:creationId xmlns:a16="http://schemas.microsoft.com/office/drawing/2014/main" id="{B24A136E-1AFD-9595-540A-4BBA6A595907}"/>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grpSp>
      <p:grpSp>
        <p:nvGrpSpPr>
          <p:cNvPr id="20" name="Group 19">
            <a:extLst>
              <a:ext uri="{FF2B5EF4-FFF2-40B4-BE49-F238E27FC236}">
                <a16:creationId xmlns:a16="http://schemas.microsoft.com/office/drawing/2014/main" id="{C9548306-16A1-B113-D407-F6BC24EB37F0}"/>
              </a:ext>
            </a:extLst>
          </p:cNvPr>
          <p:cNvGrpSpPr/>
          <p:nvPr/>
        </p:nvGrpSpPr>
        <p:grpSpPr>
          <a:xfrm>
            <a:off x="338708" y="2057400"/>
            <a:ext cx="1364904" cy="1371600"/>
            <a:chOff x="747947" y="895218"/>
            <a:chExt cx="1364904" cy="1371600"/>
          </a:xfrm>
        </p:grpSpPr>
        <p:sp>
          <p:nvSpPr>
            <p:cNvPr id="15" name="Hình chữ nhật 34">
              <a:extLst>
                <a:ext uri="{FF2B5EF4-FFF2-40B4-BE49-F238E27FC236}">
                  <a16:creationId xmlns:a16="http://schemas.microsoft.com/office/drawing/2014/main" id="{1B7A49E2-3478-7729-F994-72D817C3DB6E}"/>
                </a:ext>
              </a:extLst>
            </p:cNvPr>
            <p:cNvSpPr/>
            <p:nvPr/>
          </p:nvSpPr>
          <p:spPr>
            <a:xfrm>
              <a:off x="1655651" y="8952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6" name="Hình chữ nhật 35">
              <a:extLst>
                <a:ext uri="{FF2B5EF4-FFF2-40B4-BE49-F238E27FC236}">
                  <a16:creationId xmlns:a16="http://schemas.microsoft.com/office/drawing/2014/main" id="{6A055DE7-29DC-A3CE-A630-8A6941380FB7}"/>
                </a:ext>
              </a:extLst>
            </p:cNvPr>
            <p:cNvSpPr/>
            <p:nvPr/>
          </p:nvSpPr>
          <p:spPr>
            <a:xfrm>
              <a:off x="7479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7" name="Hình chữ nhật 36">
              <a:extLst>
                <a:ext uri="{FF2B5EF4-FFF2-40B4-BE49-F238E27FC236}">
                  <a16:creationId xmlns:a16="http://schemas.microsoft.com/office/drawing/2014/main" id="{7DF52F85-3AC4-F74D-B4ED-5ED1B017FA38}"/>
                </a:ext>
              </a:extLst>
            </p:cNvPr>
            <p:cNvSpPr/>
            <p:nvPr/>
          </p:nvSpPr>
          <p:spPr>
            <a:xfrm>
              <a:off x="12051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8" name="Hình chữ nhật 37">
              <a:extLst>
                <a:ext uri="{FF2B5EF4-FFF2-40B4-BE49-F238E27FC236}">
                  <a16:creationId xmlns:a16="http://schemas.microsoft.com/office/drawing/2014/main" id="{F1B799C1-296E-9649-4A4F-6B1AAC970A48}"/>
                </a:ext>
              </a:extLst>
            </p:cNvPr>
            <p:cNvSpPr/>
            <p:nvPr/>
          </p:nvSpPr>
          <p:spPr>
            <a:xfrm>
              <a:off x="1655651" y="13524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9" name="Hình chữ nhật 40">
              <a:extLst>
                <a:ext uri="{FF2B5EF4-FFF2-40B4-BE49-F238E27FC236}">
                  <a16:creationId xmlns:a16="http://schemas.microsoft.com/office/drawing/2014/main" id="{9C5FD71E-AEBB-B368-D3B7-3D3E0B40C6BE}"/>
                </a:ext>
              </a:extLst>
            </p:cNvPr>
            <p:cNvSpPr/>
            <p:nvPr/>
          </p:nvSpPr>
          <p:spPr>
            <a:xfrm>
              <a:off x="1655651" y="18096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grpSp>
      <p:grpSp>
        <p:nvGrpSpPr>
          <p:cNvPr id="37" name="Group 36">
            <a:extLst>
              <a:ext uri="{FF2B5EF4-FFF2-40B4-BE49-F238E27FC236}">
                <a16:creationId xmlns:a16="http://schemas.microsoft.com/office/drawing/2014/main" id="{802B9A60-24DA-BD57-6D80-D782D788B1B0}"/>
              </a:ext>
            </a:extLst>
          </p:cNvPr>
          <p:cNvGrpSpPr/>
          <p:nvPr/>
        </p:nvGrpSpPr>
        <p:grpSpPr>
          <a:xfrm>
            <a:off x="6605669" y="1200822"/>
            <a:ext cx="914400" cy="1371600"/>
            <a:chOff x="4603404" y="1286211"/>
            <a:chExt cx="914400" cy="1371600"/>
          </a:xfrm>
        </p:grpSpPr>
        <p:sp>
          <p:nvSpPr>
            <p:cNvPr id="31" name="Hình chữ nhật 32">
              <a:extLst>
                <a:ext uri="{FF2B5EF4-FFF2-40B4-BE49-F238E27FC236}">
                  <a16:creationId xmlns:a16="http://schemas.microsoft.com/office/drawing/2014/main" id="{FFFE2115-79A9-3E8D-DCC8-04F5DC8ED10E}"/>
                </a:ext>
              </a:extLst>
            </p:cNvPr>
            <p:cNvSpPr/>
            <p:nvPr/>
          </p:nvSpPr>
          <p:spPr>
            <a:xfrm>
              <a:off x="46034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2" name="Hình chữ nhật 33">
              <a:extLst>
                <a:ext uri="{FF2B5EF4-FFF2-40B4-BE49-F238E27FC236}">
                  <a16:creationId xmlns:a16="http://schemas.microsoft.com/office/drawing/2014/main" id="{F120E401-B0BB-6374-55D3-919DE8CC79A9}"/>
                </a:ext>
              </a:extLst>
            </p:cNvPr>
            <p:cNvSpPr/>
            <p:nvPr/>
          </p:nvSpPr>
          <p:spPr>
            <a:xfrm>
              <a:off x="50606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3" name="Hình chữ nhật 35">
              <a:extLst>
                <a:ext uri="{FF2B5EF4-FFF2-40B4-BE49-F238E27FC236}">
                  <a16:creationId xmlns:a16="http://schemas.microsoft.com/office/drawing/2014/main" id="{A187B0BA-DE4A-A854-324D-EC646A9C8B23}"/>
                </a:ext>
              </a:extLst>
            </p:cNvPr>
            <p:cNvSpPr/>
            <p:nvPr/>
          </p:nvSpPr>
          <p:spPr>
            <a:xfrm>
              <a:off x="4603404" y="17434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4" name="Hình chữ nhật 36">
              <a:extLst>
                <a:ext uri="{FF2B5EF4-FFF2-40B4-BE49-F238E27FC236}">
                  <a16:creationId xmlns:a16="http://schemas.microsoft.com/office/drawing/2014/main" id="{2FED3C59-EF20-F814-398D-08CA9F362A4C}"/>
                </a:ext>
              </a:extLst>
            </p:cNvPr>
            <p:cNvSpPr/>
            <p:nvPr/>
          </p:nvSpPr>
          <p:spPr>
            <a:xfrm>
              <a:off x="5060604" y="1743411"/>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35" name="Hình chữ nhật 38">
              <a:extLst>
                <a:ext uri="{FF2B5EF4-FFF2-40B4-BE49-F238E27FC236}">
                  <a16:creationId xmlns:a16="http://schemas.microsoft.com/office/drawing/2014/main" id="{75D11036-BAD1-AE33-B814-87BDD4B06093}"/>
                </a:ext>
              </a:extLst>
            </p:cNvPr>
            <p:cNvSpPr/>
            <p:nvPr/>
          </p:nvSpPr>
          <p:spPr>
            <a:xfrm>
              <a:off x="46034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6" name="Hình chữ nhật 39">
              <a:extLst>
                <a:ext uri="{FF2B5EF4-FFF2-40B4-BE49-F238E27FC236}">
                  <a16:creationId xmlns:a16="http://schemas.microsoft.com/office/drawing/2014/main" id="{581E082C-4834-18DE-F26A-1F2AF146AADD}"/>
                </a:ext>
              </a:extLst>
            </p:cNvPr>
            <p:cNvSpPr/>
            <p:nvPr/>
          </p:nvSpPr>
          <p:spPr>
            <a:xfrm>
              <a:off x="50606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grpSp>
      <p:grpSp>
        <p:nvGrpSpPr>
          <p:cNvPr id="38" name="Nhóm 31">
            <a:extLst>
              <a:ext uri="{FF2B5EF4-FFF2-40B4-BE49-F238E27FC236}">
                <a16:creationId xmlns:a16="http://schemas.microsoft.com/office/drawing/2014/main" id="{22935F79-57D4-5FF6-2B15-3CB863988014}"/>
              </a:ext>
            </a:extLst>
          </p:cNvPr>
          <p:cNvGrpSpPr/>
          <p:nvPr/>
        </p:nvGrpSpPr>
        <p:grpSpPr>
          <a:xfrm>
            <a:off x="4900386" y="2844668"/>
            <a:ext cx="1364904" cy="1371600"/>
            <a:chOff x="3798277" y="3814460"/>
            <a:chExt cx="1364904" cy="1371600"/>
          </a:xfrm>
        </p:grpSpPr>
        <p:sp>
          <p:nvSpPr>
            <p:cNvPr id="49" name="Hình chữ nhật 32">
              <a:extLst>
                <a:ext uri="{FF2B5EF4-FFF2-40B4-BE49-F238E27FC236}">
                  <a16:creationId xmlns:a16="http://schemas.microsoft.com/office/drawing/2014/main" id="{3339D869-D567-4CA6-DE4E-95A0BD744C2E}"/>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0" name="Hình chữ nhật 33">
              <a:extLst>
                <a:ext uri="{FF2B5EF4-FFF2-40B4-BE49-F238E27FC236}">
                  <a16:creationId xmlns:a16="http://schemas.microsoft.com/office/drawing/2014/main" id="{D908EC7D-8EE8-FC26-80C4-BC8C49B7ABEB}"/>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1" name="Hình chữ nhật 34">
              <a:extLst>
                <a:ext uri="{FF2B5EF4-FFF2-40B4-BE49-F238E27FC236}">
                  <a16:creationId xmlns:a16="http://schemas.microsoft.com/office/drawing/2014/main" id="{7F51BFA5-BAB6-6D67-E8DE-D94D2CDDCF1B}"/>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2" name="Hình chữ nhật 35">
              <a:extLst>
                <a:ext uri="{FF2B5EF4-FFF2-40B4-BE49-F238E27FC236}">
                  <a16:creationId xmlns:a16="http://schemas.microsoft.com/office/drawing/2014/main" id="{C7459126-2AB9-20E0-7770-71CBFC7B07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3" name="Hình chữ nhật 36">
              <a:extLst>
                <a:ext uri="{FF2B5EF4-FFF2-40B4-BE49-F238E27FC236}">
                  <a16:creationId xmlns:a16="http://schemas.microsoft.com/office/drawing/2014/main" id="{E8A5259A-2C6E-CB9B-9BFB-4B3A43128E8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4" name="Hình chữ nhật 37">
              <a:extLst>
                <a:ext uri="{FF2B5EF4-FFF2-40B4-BE49-F238E27FC236}">
                  <a16:creationId xmlns:a16="http://schemas.microsoft.com/office/drawing/2014/main" id="{CB983C44-DDA1-30AD-2DBC-E2EF74303FA5}"/>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5" name="Hình chữ nhật 38">
              <a:extLst>
                <a:ext uri="{FF2B5EF4-FFF2-40B4-BE49-F238E27FC236}">
                  <a16:creationId xmlns:a16="http://schemas.microsoft.com/office/drawing/2014/main" id="{50C1A91A-8845-E25E-90F8-A50F907A2ED4}"/>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6" name="Hình chữ nhật 39">
              <a:extLst>
                <a:ext uri="{FF2B5EF4-FFF2-40B4-BE49-F238E27FC236}">
                  <a16:creationId xmlns:a16="http://schemas.microsoft.com/office/drawing/2014/main" id="{47B06C89-CEDC-C36A-0732-939AB8CACD2D}"/>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7" name="Hình chữ nhật 40">
              <a:extLst>
                <a:ext uri="{FF2B5EF4-FFF2-40B4-BE49-F238E27FC236}">
                  <a16:creationId xmlns:a16="http://schemas.microsoft.com/office/drawing/2014/main" id="{B24A64D1-248E-BA1C-4E8F-4E9D4EC87C55}"/>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64" name="Group 63">
            <a:extLst>
              <a:ext uri="{FF2B5EF4-FFF2-40B4-BE49-F238E27FC236}">
                <a16:creationId xmlns:a16="http://schemas.microsoft.com/office/drawing/2014/main" id="{6D61081B-09C7-55E5-8565-41E463BD2161}"/>
              </a:ext>
            </a:extLst>
          </p:cNvPr>
          <p:cNvGrpSpPr/>
          <p:nvPr/>
        </p:nvGrpSpPr>
        <p:grpSpPr>
          <a:xfrm>
            <a:off x="6605669" y="2844668"/>
            <a:ext cx="1364904" cy="1371600"/>
            <a:chOff x="6605669" y="2856432"/>
            <a:chExt cx="1364904" cy="1371600"/>
          </a:xfrm>
        </p:grpSpPr>
        <p:sp>
          <p:nvSpPr>
            <p:cNvPr id="58" name="Hình chữ nhật 33">
              <a:extLst>
                <a:ext uri="{FF2B5EF4-FFF2-40B4-BE49-F238E27FC236}">
                  <a16:creationId xmlns:a16="http://schemas.microsoft.com/office/drawing/2014/main" id="{9517D4F7-2C5B-F065-FF75-71ACED1B2DE7}"/>
                </a:ext>
              </a:extLst>
            </p:cNvPr>
            <p:cNvSpPr/>
            <p:nvPr/>
          </p:nvSpPr>
          <p:spPr>
            <a:xfrm>
              <a:off x="7062869"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59" name="Hình chữ nhật 34">
              <a:extLst>
                <a:ext uri="{FF2B5EF4-FFF2-40B4-BE49-F238E27FC236}">
                  <a16:creationId xmlns:a16="http://schemas.microsoft.com/office/drawing/2014/main" id="{5A9FB5FE-867F-FD92-1410-5F90DA7B5357}"/>
                </a:ext>
              </a:extLst>
            </p:cNvPr>
            <p:cNvSpPr/>
            <p:nvPr/>
          </p:nvSpPr>
          <p:spPr>
            <a:xfrm>
              <a:off x="7513373"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0" name="Hình chữ nhật 35">
              <a:extLst>
                <a:ext uri="{FF2B5EF4-FFF2-40B4-BE49-F238E27FC236}">
                  <a16:creationId xmlns:a16="http://schemas.microsoft.com/office/drawing/2014/main" id="{66231218-5D9D-D0A1-53F7-EDA007DDE531}"/>
                </a:ext>
              </a:extLst>
            </p:cNvPr>
            <p:cNvSpPr/>
            <p:nvPr/>
          </p:nvSpPr>
          <p:spPr>
            <a:xfrm>
              <a:off x="66056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1" name="Hình chữ nhật 36">
              <a:extLst>
                <a:ext uri="{FF2B5EF4-FFF2-40B4-BE49-F238E27FC236}">
                  <a16:creationId xmlns:a16="http://schemas.microsoft.com/office/drawing/2014/main" id="{C74C454C-1204-A726-D826-9D5A091CDC86}"/>
                </a:ext>
              </a:extLst>
            </p:cNvPr>
            <p:cNvSpPr/>
            <p:nvPr/>
          </p:nvSpPr>
          <p:spPr>
            <a:xfrm>
              <a:off x="70628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2" name="Hình chữ nhật 37">
              <a:extLst>
                <a:ext uri="{FF2B5EF4-FFF2-40B4-BE49-F238E27FC236}">
                  <a16:creationId xmlns:a16="http://schemas.microsoft.com/office/drawing/2014/main" id="{5D6B1D6F-8CC4-8FBB-0126-31C692D3369D}"/>
                </a:ext>
              </a:extLst>
            </p:cNvPr>
            <p:cNvSpPr/>
            <p:nvPr/>
          </p:nvSpPr>
          <p:spPr>
            <a:xfrm>
              <a:off x="7513373" y="33136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3" name="Hình chữ nhật 39">
              <a:extLst>
                <a:ext uri="{FF2B5EF4-FFF2-40B4-BE49-F238E27FC236}">
                  <a16:creationId xmlns:a16="http://schemas.microsoft.com/office/drawing/2014/main" id="{D727C5B7-E3EF-2AF5-8AE8-3380AAAA99B5}"/>
                </a:ext>
              </a:extLst>
            </p:cNvPr>
            <p:cNvSpPr/>
            <p:nvPr/>
          </p:nvSpPr>
          <p:spPr>
            <a:xfrm>
              <a:off x="7062869" y="37708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65" name="Nhóm 31">
            <a:extLst>
              <a:ext uri="{FF2B5EF4-FFF2-40B4-BE49-F238E27FC236}">
                <a16:creationId xmlns:a16="http://schemas.microsoft.com/office/drawing/2014/main" id="{4E0A54BE-4511-B193-96BE-754BC144649A}"/>
              </a:ext>
            </a:extLst>
          </p:cNvPr>
          <p:cNvGrpSpPr/>
          <p:nvPr/>
        </p:nvGrpSpPr>
        <p:grpSpPr>
          <a:xfrm>
            <a:off x="4900386" y="4488514"/>
            <a:ext cx="1364904" cy="1371600"/>
            <a:chOff x="3798277" y="3814460"/>
            <a:chExt cx="1364904" cy="1371600"/>
          </a:xfrm>
        </p:grpSpPr>
        <p:sp>
          <p:nvSpPr>
            <p:cNvPr id="66" name="Hình chữ nhật 32">
              <a:extLst>
                <a:ext uri="{FF2B5EF4-FFF2-40B4-BE49-F238E27FC236}">
                  <a16:creationId xmlns:a16="http://schemas.microsoft.com/office/drawing/2014/main" id="{63254F2F-C501-86C0-62A1-0924F08E820C}"/>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7" name="Hình chữ nhật 33">
              <a:extLst>
                <a:ext uri="{FF2B5EF4-FFF2-40B4-BE49-F238E27FC236}">
                  <a16:creationId xmlns:a16="http://schemas.microsoft.com/office/drawing/2014/main" id="{90D1760C-B9A9-2952-778B-EFC02FF8A6DA}"/>
                </a:ext>
              </a:extLst>
            </p:cNvPr>
            <p:cNvSpPr/>
            <p:nvPr/>
          </p:nvSpPr>
          <p:spPr>
            <a:xfrm>
              <a:off x="42554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68" name="Hình chữ nhật 34">
              <a:extLst>
                <a:ext uri="{FF2B5EF4-FFF2-40B4-BE49-F238E27FC236}">
                  <a16:creationId xmlns:a16="http://schemas.microsoft.com/office/drawing/2014/main" id="{B92049A5-6550-8D5D-12A8-75D36BCBE89D}"/>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9" name="Hình chữ nhật 35">
              <a:extLst>
                <a:ext uri="{FF2B5EF4-FFF2-40B4-BE49-F238E27FC236}">
                  <a16:creationId xmlns:a16="http://schemas.microsoft.com/office/drawing/2014/main" id="{C5D97CF0-86BA-EC42-B40D-801C5FF5CD59}"/>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0" name="Hình chữ nhật 36">
              <a:extLst>
                <a:ext uri="{FF2B5EF4-FFF2-40B4-BE49-F238E27FC236}">
                  <a16:creationId xmlns:a16="http://schemas.microsoft.com/office/drawing/2014/main" id="{26806153-5EF4-B280-2516-7E88424AD7A2}"/>
                </a:ext>
              </a:extLst>
            </p:cNvPr>
            <p:cNvSpPr/>
            <p:nvPr/>
          </p:nvSpPr>
          <p:spPr>
            <a:xfrm>
              <a:off x="42554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1" name="Hình chữ nhật 37">
              <a:extLst>
                <a:ext uri="{FF2B5EF4-FFF2-40B4-BE49-F238E27FC236}">
                  <a16:creationId xmlns:a16="http://schemas.microsoft.com/office/drawing/2014/main" id="{CABE7DDA-428E-B9B4-B1CC-2A79B0B17FC8}"/>
                </a:ext>
              </a:extLst>
            </p:cNvPr>
            <p:cNvSpPr/>
            <p:nvPr/>
          </p:nvSpPr>
          <p:spPr>
            <a:xfrm>
              <a:off x="4705981"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2" name="Hình chữ nhật 38">
              <a:extLst>
                <a:ext uri="{FF2B5EF4-FFF2-40B4-BE49-F238E27FC236}">
                  <a16:creationId xmlns:a16="http://schemas.microsoft.com/office/drawing/2014/main" id="{8D863169-2DCC-2C30-280B-FB05F8E1C4DA}"/>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73" name="Hình chữ nhật 39">
              <a:extLst>
                <a:ext uri="{FF2B5EF4-FFF2-40B4-BE49-F238E27FC236}">
                  <a16:creationId xmlns:a16="http://schemas.microsoft.com/office/drawing/2014/main" id="{C67842A4-FC5E-FFC1-74A6-536170DBA6F3}"/>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4" name="Hình chữ nhật 40">
              <a:extLst>
                <a:ext uri="{FF2B5EF4-FFF2-40B4-BE49-F238E27FC236}">
                  <a16:creationId xmlns:a16="http://schemas.microsoft.com/office/drawing/2014/main" id="{3E30B3A2-0E36-2C4E-5392-02A7C9CCA8F8}"/>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80" name="Group 79">
            <a:extLst>
              <a:ext uri="{FF2B5EF4-FFF2-40B4-BE49-F238E27FC236}">
                <a16:creationId xmlns:a16="http://schemas.microsoft.com/office/drawing/2014/main" id="{F059C501-CC9D-FE30-2283-D87C7D914762}"/>
              </a:ext>
            </a:extLst>
          </p:cNvPr>
          <p:cNvGrpSpPr/>
          <p:nvPr/>
        </p:nvGrpSpPr>
        <p:grpSpPr>
          <a:xfrm>
            <a:off x="6609017" y="4488514"/>
            <a:ext cx="1364904" cy="1371600"/>
            <a:chOff x="6612365" y="4417526"/>
            <a:chExt cx="1364904" cy="1371600"/>
          </a:xfrm>
        </p:grpSpPr>
        <p:sp>
          <p:nvSpPr>
            <p:cNvPr id="75" name="Hình chữ nhật 33">
              <a:extLst>
                <a:ext uri="{FF2B5EF4-FFF2-40B4-BE49-F238E27FC236}">
                  <a16:creationId xmlns:a16="http://schemas.microsoft.com/office/drawing/2014/main" id="{3A037F8E-1526-8BFC-B892-B15A8F9CF817}"/>
                </a:ext>
              </a:extLst>
            </p:cNvPr>
            <p:cNvSpPr/>
            <p:nvPr/>
          </p:nvSpPr>
          <p:spPr>
            <a:xfrm>
              <a:off x="7069565" y="44175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6" name="Hình chữ nhật 35">
              <a:extLst>
                <a:ext uri="{FF2B5EF4-FFF2-40B4-BE49-F238E27FC236}">
                  <a16:creationId xmlns:a16="http://schemas.microsoft.com/office/drawing/2014/main" id="{CE4250CB-B517-A4ED-0257-91A30A0BE859}"/>
                </a:ext>
              </a:extLst>
            </p:cNvPr>
            <p:cNvSpPr/>
            <p:nvPr/>
          </p:nvSpPr>
          <p:spPr>
            <a:xfrm>
              <a:off x="6612365"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7" name="Hình chữ nhật 36">
              <a:extLst>
                <a:ext uri="{FF2B5EF4-FFF2-40B4-BE49-F238E27FC236}">
                  <a16:creationId xmlns:a16="http://schemas.microsoft.com/office/drawing/2014/main" id="{3F441C94-404D-3E56-3E7E-BB64F1A888DA}"/>
                </a:ext>
              </a:extLst>
            </p:cNvPr>
            <p:cNvSpPr/>
            <p:nvPr/>
          </p:nvSpPr>
          <p:spPr>
            <a:xfrm>
              <a:off x="7069565" y="4874726"/>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78" name="Hình chữ nhật 37">
              <a:extLst>
                <a:ext uri="{FF2B5EF4-FFF2-40B4-BE49-F238E27FC236}">
                  <a16:creationId xmlns:a16="http://schemas.microsoft.com/office/drawing/2014/main" id="{D7542B0F-7404-FB07-A88E-5499CD53DEC4}"/>
                </a:ext>
              </a:extLst>
            </p:cNvPr>
            <p:cNvSpPr/>
            <p:nvPr/>
          </p:nvSpPr>
          <p:spPr>
            <a:xfrm>
              <a:off x="7520069"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9" name="Hình chữ nhật 39">
              <a:extLst>
                <a:ext uri="{FF2B5EF4-FFF2-40B4-BE49-F238E27FC236}">
                  <a16:creationId xmlns:a16="http://schemas.microsoft.com/office/drawing/2014/main" id="{914FEFD5-B21B-DA8B-8331-7E48E017C96C}"/>
                </a:ext>
              </a:extLst>
            </p:cNvPr>
            <p:cNvSpPr/>
            <p:nvPr/>
          </p:nvSpPr>
          <p:spPr>
            <a:xfrm>
              <a:off x="7069565" y="53319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100" name="Group 99">
            <a:extLst>
              <a:ext uri="{FF2B5EF4-FFF2-40B4-BE49-F238E27FC236}">
                <a16:creationId xmlns:a16="http://schemas.microsoft.com/office/drawing/2014/main" id="{F623A53E-AF1B-73B2-02A9-54D9D108377D}"/>
              </a:ext>
            </a:extLst>
          </p:cNvPr>
          <p:cNvGrpSpPr/>
          <p:nvPr/>
        </p:nvGrpSpPr>
        <p:grpSpPr>
          <a:xfrm>
            <a:off x="9641125" y="1701668"/>
            <a:ext cx="1371600" cy="1371600"/>
            <a:chOff x="9641125" y="1701668"/>
            <a:chExt cx="1371600" cy="1371600"/>
          </a:xfrm>
        </p:grpSpPr>
        <p:grpSp>
          <p:nvGrpSpPr>
            <p:cNvPr id="81" name="Nhóm 31">
              <a:extLst>
                <a:ext uri="{FF2B5EF4-FFF2-40B4-BE49-F238E27FC236}">
                  <a16:creationId xmlns:a16="http://schemas.microsoft.com/office/drawing/2014/main" id="{FDAFE38E-0558-B2A4-5049-1F10B4485F51}"/>
                </a:ext>
              </a:extLst>
            </p:cNvPr>
            <p:cNvGrpSpPr/>
            <p:nvPr/>
          </p:nvGrpSpPr>
          <p:grpSpPr>
            <a:xfrm>
              <a:off x="9641125" y="2158868"/>
              <a:ext cx="1371600" cy="457200"/>
              <a:chOff x="3798277" y="4271660"/>
              <a:chExt cx="1371600" cy="457200"/>
            </a:xfrm>
          </p:grpSpPr>
          <p:sp>
            <p:nvSpPr>
              <p:cNvPr id="85" name="Hình chữ nhật 35">
                <a:extLst>
                  <a:ext uri="{FF2B5EF4-FFF2-40B4-BE49-F238E27FC236}">
                    <a16:creationId xmlns:a16="http://schemas.microsoft.com/office/drawing/2014/main" id="{3479CD43-2638-49C8-1F82-5DAE74F562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86" name="Hình chữ nhật 36">
                <a:extLst>
                  <a:ext uri="{FF2B5EF4-FFF2-40B4-BE49-F238E27FC236}">
                    <a16:creationId xmlns:a16="http://schemas.microsoft.com/office/drawing/2014/main" id="{6FC07985-2DE9-5C04-8E9E-0272C50F3175}"/>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1" name="Hình chữ nhật 39">
                <a:extLst>
                  <a:ext uri="{FF2B5EF4-FFF2-40B4-BE49-F238E27FC236}">
                    <a16:creationId xmlns:a16="http://schemas.microsoft.com/office/drawing/2014/main" id="{9FEB9E15-9D35-E66B-0247-6BC79278C8F3}"/>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2" name="Nhóm 31">
              <a:extLst>
                <a:ext uri="{FF2B5EF4-FFF2-40B4-BE49-F238E27FC236}">
                  <a16:creationId xmlns:a16="http://schemas.microsoft.com/office/drawing/2014/main" id="{D74B5F53-4A53-7A07-3C2B-6049AF58A22A}"/>
                </a:ext>
              </a:extLst>
            </p:cNvPr>
            <p:cNvGrpSpPr/>
            <p:nvPr/>
          </p:nvGrpSpPr>
          <p:grpSpPr>
            <a:xfrm>
              <a:off x="9641125" y="2616068"/>
              <a:ext cx="1371600" cy="457200"/>
              <a:chOff x="3798277" y="4271660"/>
              <a:chExt cx="1371600" cy="457200"/>
            </a:xfrm>
          </p:grpSpPr>
          <p:sp>
            <p:nvSpPr>
              <p:cNvPr id="93" name="Hình chữ nhật 35">
                <a:extLst>
                  <a:ext uri="{FF2B5EF4-FFF2-40B4-BE49-F238E27FC236}">
                    <a16:creationId xmlns:a16="http://schemas.microsoft.com/office/drawing/2014/main" id="{7BB68CCF-8959-3FE1-7134-C3EF3B9AC0E1}"/>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4" name="Hình chữ nhật 36">
                <a:extLst>
                  <a:ext uri="{FF2B5EF4-FFF2-40B4-BE49-F238E27FC236}">
                    <a16:creationId xmlns:a16="http://schemas.microsoft.com/office/drawing/2014/main" id="{0FACB50E-C9EA-93B7-CD11-077B870A0ED1}"/>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5" name="Hình chữ nhật 39">
                <a:extLst>
                  <a:ext uri="{FF2B5EF4-FFF2-40B4-BE49-F238E27FC236}">
                    <a16:creationId xmlns:a16="http://schemas.microsoft.com/office/drawing/2014/main" id="{53C8A858-CCDA-EC3B-4339-242BFE35A669}"/>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6" name="Nhóm 31">
              <a:extLst>
                <a:ext uri="{FF2B5EF4-FFF2-40B4-BE49-F238E27FC236}">
                  <a16:creationId xmlns:a16="http://schemas.microsoft.com/office/drawing/2014/main" id="{ADBE5425-DB44-AB9C-9FC0-2D4CFBA70CB3}"/>
                </a:ext>
              </a:extLst>
            </p:cNvPr>
            <p:cNvGrpSpPr/>
            <p:nvPr/>
          </p:nvGrpSpPr>
          <p:grpSpPr>
            <a:xfrm>
              <a:off x="9641125" y="1701668"/>
              <a:ext cx="1371600" cy="457200"/>
              <a:chOff x="3798277" y="4271660"/>
              <a:chExt cx="1371600" cy="457200"/>
            </a:xfrm>
          </p:grpSpPr>
          <p:sp>
            <p:nvSpPr>
              <p:cNvPr id="97" name="Hình chữ nhật 35">
                <a:extLst>
                  <a:ext uri="{FF2B5EF4-FFF2-40B4-BE49-F238E27FC236}">
                    <a16:creationId xmlns:a16="http://schemas.microsoft.com/office/drawing/2014/main" id="{88F41AD9-14FD-8260-4ED1-89C4D21120C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8" name="Hình chữ nhật 36">
                <a:extLst>
                  <a:ext uri="{FF2B5EF4-FFF2-40B4-BE49-F238E27FC236}">
                    <a16:creationId xmlns:a16="http://schemas.microsoft.com/office/drawing/2014/main" id="{C96AAC5A-D5DF-210E-9E7D-F4772B022B6C}"/>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9" name="Hình chữ nhật 39">
                <a:extLst>
                  <a:ext uri="{FF2B5EF4-FFF2-40B4-BE49-F238E27FC236}">
                    <a16:creationId xmlns:a16="http://schemas.microsoft.com/office/drawing/2014/main" id="{B6C73D6C-455C-6016-3DDB-2817B702253E}"/>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spTree>
    <p:extLst>
      <p:ext uri="{BB962C8B-B14F-4D97-AF65-F5344CB8AC3E}">
        <p14:creationId xmlns:p14="http://schemas.microsoft.com/office/powerpoint/2010/main" val="2754282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spTree>
    <p:extLst>
      <p:ext uri="{BB962C8B-B14F-4D97-AF65-F5344CB8AC3E}">
        <p14:creationId xmlns:p14="http://schemas.microsoft.com/office/powerpoint/2010/main" val="214532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32</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D52B25"/>
          </a:solidFill>
          <a:ln w="50800" cap="flat" cmpd="sng" algn="ctr">
            <a:noFill/>
            <a:prstDash val="solid"/>
            <a:miter lim="800000"/>
          </a:ln>
          <a:effectLst/>
        </p:spPr>
        <p:txBody>
          <a:bodyPr anchor="ctr"/>
          <a:lstStyle/>
          <a:p>
            <a:pPr algn="ctr" defTabSz="1219200">
              <a:defRPr/>
            </a:pPr>
            <a:endParaRPr lang="zh-CN" altLang="en-US" kern="0" noProof="1">
              <a:solidFill>
                <a:srgbClr val="D52B25"/>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D52B25"/>
                </a:solidFill>
                <a:latin typeface="Arial" panose="02080604020202020204" pitchFamily="34" charset="0"/>
                <a:ea typeface="等线 Light"/>
                <a:cs typeface="Arial" panose="02080604020202020204" pitchFamily="34" charset="0"/>
              </a:rPr>
              <a:t>Thanks</a:t>
            </a:r>
            <a:endParaRPr lang="zh-CN" altLang="en-US" sz="9600" noProof="1">
              <a:solidFill>
                <a:srgbClr val="D52B25"/>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5" name="TextBox 4">
            <a:extLst>
              <a:ext uri="{FF2B5EF4-FFF2-40B4-BE49-F238E27FC236}">
                <a16:creationId xmlns:a16="http://schemas.microsoft.com/office/drawing/2014/main" id="{7825187E-F461-79E7-E869-0C25EBAE4463}"/>
              </a:ext>
            </a:extLst>
          </p:cNvPr>
          <p:cNvSpPr txBox="1"/>
          <p:nvPr/>
        </p:nvSpPr>
        <p:spPr>
          <a:xfrm>
            <a:off x="411956" y="810310"/>
            <a:ext cx="8770144" cy="646331"/>
          </a:xfrm>
          <a:prstGeom prst="rect">
            <a:avLst/>
          </a:prstGeom>
          <a:noFill/>
        </p:spPr>
        <p:txBody>
          <a:bodyPr wrap="square">
            <a:spAutoFit/>
          </a:bodyPr>
          <a:lstStyle/>
          <a:p>
            <a:r>
              <a:rPr lang="en-US" sz="1800" b="0" i="0" dirty="0">
                <a:solidFill>
                  <a:srgbClr val="242021"/>
                </a:solidFill>
                <a:effectLst/>
                <a:latin typeface="TimesTen-Roman"/>
              </a:rPr>
              <a:t>The language of </a:t>
            </a:r>
            <a:r>
              <a:rPr lang="en-US" sz="1800" b="0" i="1" dirty="0">
                <a:solidFill>
                  <a:srgbClr val="242021"/>
                </a:solidFill>
                <a:effectLst/>
                <a:latin typeface="TimesTen-Roman"/>
              </a:rPr>
              <a:t>mathematical morphology </a:t>
            </a:r>
            <a:r>
              <a:rPr lang="en-US" sz="1800" b="0" i="0" dirty="0">
                <a:solidFill>
                  <a:srgbClr val="242021"/>
                </a:solidFill>
                <a:effectLst/>
                <a:latin typeface="TimesTen-Roman"/>
              </a:rPr>
              <a:t>is set theory</a:t>
            </a:r>
            <a:br>
              <a:rPr lang="en-US" dirty="0"/>
            </a:br>
            <a:r>
              <a:rPr lang="en-US" b="1" dirty="0">
                <a:latin typeface="Times New Roman" panose="02020603050405020304" pitchFamily="18" charset="0"/>
                <a:cs typeface="Times New Roman" panose="02020603050405020304" pitchFamily="18" charset="0"/>
              </a:rPr>
              <a:t>Objects in an image </a:t>
            </a:r>
            <a:r>
              <a:rPr lang="en-US" dirty="0">
                <a:latin typeface="Times New Roman" panose="02020603050405020304" pitchFamily="18" charset="0"/>
                <a:cs typeface="Times New Roman" panose="02020603050405020304" pitchFamily="18" charset="0"/>
              </a:rPr>
              <a:t>are represented by </a:t>
            </a:r>
            <a:r>
              <a:rPr lang="en-US" b="1" dirty="0">
                <a:latin typeface="Times New Roman" panose="02020603050405020304" pitchFamily="18" charset="0"/>
                <a:cs typeface="Times New Roman" panose="02020603050405020304" pitchFamily="18" charset="0"/>
              </a:rPr>
              <a:t>sets</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mathematical morphology</a:t>
            </a:r>
            <a:r>
              <a:rPr lang="en-US" dirty="0">
                <a:latin typeface="Times New Roman" panose="02020603050405020304" pitchFamily="18" charset="0"/>
                <a:cs typeface="Times New Roman" panose="02020603050405020304" pitchFamily="18" charset="0"/>
              </a:rPr>
              <a:t>.</a:t>
            </a:r>
          </a:p>
        </p:txBody>
      </p:sp>
      <p:grpSp>
        <p:nvGrpSpPr>
          <p:cNvPr id="9" name="Group 8">
            <a:extLst>
              <a:ext uri="{FF2B5EF4-FFF2-40B4-BE49-F238E27FC236}">
                <a16:creationId xmlns:a16="http://schemas.microsoft.com/office/drawing/2014/main" id="{4C7031F5-C839-0DBA-4CA8-EEB370AD862D}"/>
              </a:ext>
            </a:extLst>
          </p:cNvPr>
          <p:cNvGrpSpPr/>
          <p:nvPr/>
        </p:nvGrpSpPr>
        <p:grpSpPr>
          <a:xfrm>
            <a:off x="125968" y="1584288"/>
            <a:ext cx="11940064" cy="669992"/>
            <a:chOff x="411956" y="1751928"/>
            <a:chExt cx="11940064" cy="66999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FDF9F4-F9EE-6830-B7F9-74F9614C760B}"/>
                    </a:ext>
                  </a:extLst>
                </p:cNvPr>
                <p:cNvSpPr txBox="1"/>
                <p:nvPr/>
              </p:nvSpPr>
              <p:spPr>
                <a:xfrm>
                  <a:off x="411956" y="1751928"/>
                  <a:ext cx="11940064" cy="66999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Binary image</a:t>
                  </a:r>
                  <a:r>
                    <a:rPr lang="en-US" dirty="0">
                      <a:solidFill>
                        <a:srgbClr val="24202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element of the set is the coordinates (x, y) of pixel belong to the object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a14:m>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Gray-scaled image: the element of the set is the coordinates (x, y) of pixel belong to the object and the gray levels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a14:m>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6FDF9F4-F9EE-6830-B7F9-74F9614C760B}"/>
                    </a:ext>
                  </a:extLst>
                </p:cNvPr>
                <p:cNvSpPr txBox="1">
                  <a:spLocks noRot="1" noChangeAspect="1" noMove="1" noResize="1" noEditPoints="1" noAdjustHandles="1" noChangeArrowheads="1" noChangeShapeType="1" noTextEdit="1"/>
                </p:cNvSpPr>
                <p:nvPr/>
              </p:nvSpPr>
              <p:spPr>
                <a:xfrm>
                  <a:off x="411956" y="1751928"/>
                  <a:ext cx="11940064" cy="669992"/>
                </a:xfrm>
                <a:prstGeom prst="rect">
                  <a:avLst/>
                </a:prstGeom>
                <a:blipFill>
                  <a:blip r:embed="rId3"/>
                  <a:stretch>
                    <a:fillRect l="-358" t="-5455" b="-10000"/>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5753BC16-A906-00F4-E504-8806070A1FBA}"/>
                </a:ext>
              </a:extLst>
            </p:cNvPr>
            <p:cNvSpPr/>
            <p:nvPr/>
          </p:nvSpPr>
          <p:spPr>
            <a:xfrm>
              <a:off x="9097327" y="186346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EAC8808-439B-07DF-2FED-F289D73746F5}"/>
                </a:ext>
              </a:extLst>
            </p:cNvPr>
            <p:cNvSpPr/>
            <p:nvPr/>
          </p:nvSpPr>
          <p:spPr>
            <a:xfrm>
              <a:off x="11246167" y="216064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84A5EE-3A41-B755-18C7-6414B2568459}"/>
              </a:ext>
            </a:extLst>
          </p:cNvPr>
          <p:cNvPicPr>
            <a:picLocks noChangeAspect="1"/>
          </p:cNvPicPr>
          <p:nvPr/>
        </p:nvPicPr>
        <p:blipFill>
          <a:blip r:embed="rId4"/>
          <a:stretch>
            <a:fillRect/>
          </a:stretch>
        </p:blipFill>
        <p:spPr>
          <a:xfrm>
            <a:off x="1829276" y="2295601"/>
            <a:ext cx="2519714" cy="2078552"/>
          </a:xfrm>
          <a:prstGeom prst="rect">
            <a:avLst/>
          </a:prstGeom>
        </p:spPr>
      </p:pic>
      <p:pic>
        <p:nvPicPr>
          <p:cNvPr id="13" name="Picture 12">
            <a:extLst>
              <a:ext uri="{FF2B5EF4-FFF2-40B4-BE49-F238E27FC236}">
                <a16:creationId xmlns:a16="http://schemas.microsoft.com/office/drawing/2014/main" id="{7FA54160-8A8C-2961-FCD0-80EF2BF26228}"/>
              </a:ext>
            </a:extLst>
          </p:cNvPr>
          <p:cNvPicPr>
            <a:picLocks noChangeAspect="1"/>
          </p:cNvPicPr>
          <p:nvPr/>
        </p:nvPicPr>
        <p:blipFill>
          <a:blip r:embed="rId5"/>
          <a:stretch>
            <a:fillRect/>
          </a:stretch>
        </p:blipFill>
        <p:spPr>
          <a:xfrm>
            <a:off x="6523321" y="2381926"/>
            <a:ext cx="2564244" cy="166429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A88EB6-2A48-F03E-E2BE-58E41EFC4800}"/>
                  </a:ext>
                </a:extLst>
              </p:cNvPr>
              <p:cNvSpPr txBox="1"/>
              <p:nvPr/>
            </p:nvSpPr>
            <p:spPr>
              <a:xfrm>
                <a:off x="239743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m:oMathPara>
                </a14:m>
                <a:endParaRPr lang="en-US" dirty="0"/>
              </a:p>
            </p:txBody>
          </p:sp>
        </mc:Choice>
        <mc:Fallback xmlns="">
          <p:sp>
            <p:nvSpPr>
              <p:cNvPr id="15" name="TextBox 14">
                <a:extLst>
                  <a:ext uri="{FF2B5EF4-FFF2-40B4-BE49-F238E27FC236}">
                    <a16:creationId xmlns:a16="http://schemas.microsoft.com/office/drawing/2014/main" id="{FDA88EB6-2A48-F03E-E2BE-58E41EFC4800}"/>
                  </a:ext>
                </a:extLst>
              </p:cNvPr>
              <p:cNvSpPr txBox="1">
                <a:spLocks noRot="1" noChangeAspect="1" noMove="1" noResize="1" noEditPoints="1" noAdjustHandles="1" noChangeArrowheads="1" noChangeShapeType="1" noTextEdit="1"/>
              </p:cNvSpPr>
              <p:nvPr/>
            </p:nvSpPr>
            <p:spPr>
              <a:xfrm>
                <a:off x="2397437" y="4230808"/>
                <a:ext cx="138339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8FE5C0-1F31-1C75-3D62-E24996B4A3FA}"/>
                  </a:ext>
                </a:extLst>
              </p:cNvPr>
              <p:cNvSpPr txBox="1"/>
              <p:nvPr/>
            </p:nvSpPr>
            <p:spPr>
              <a:xfrm>
                <a:off x="711374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m:oMathPara>
                </a14:m>
                <a:endParaRPr lang="en-US" dirty="0"/>
              </a:p>
            </p:txBody>
          </p:sp>
        </mc:Choice>
        <mc:Fallback xmlns="">
          <p:sp>
            <p:nvSpPr>
              <p:cNvPr id="16" name="TextBox 15">
                <a:extLst>
                  <a:ext uri="{FF2B5EF4-FFF2-40B4-BE49-F238E27FC236}">
                    <a16:creationId xmlns:a16="http://schemas.microsoft.com/office/drawing/2014/main" id="{E68FE5C0-1F31-1C75-3D62-E24996B4A3FA}"/>
                  </a:ext>
                </a:extLst>
              </p:cNvPr>
              <p:cNvSpPr txBox="1">
                <a:spLocks noRot="1" noChangeAspect="1" noMove="1" noResize="1" noEditPoints="1" noAdjustHandles="1" noChangeArrowheads="1" noChangeShapeType="1" noTextEdit="1"/>
              </p:cNvSpPr>
              <p:nvPr/>
            </p:nvSpPr>
            <p:spPr>
              <a:xfrm>
                <a:off x="7113747" y="4230808"/>
                <a:ext cx="1383392"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6159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4" name="TextBox 3">
            <a:extLst>
              <a:ext uri="{FF2B5EF4-FFF2-40B4-BE49-F238E27FC236}">
                <a16:creationId xmlns:a16="http://schemas.microsoft.com/office/drawing/2014/main" id="{3392FB2B-3CA6-EED3-CCA9-BE6D2A728807}"/>
              </a:ext>
            </a:extLst>
          </p:cNvPr>
          <p:cNvSpPr txBox="1"/>
          <p:nvPr/>
        </p:nvSpPr>
        <p:spPr>
          <a:xfrm>
            <a:off x="3009900" y="872609"/>
            <a:ext cx="6172200" cy="461665"/>
          </a:xfrm>
          <a:prstGeom prst="rect">
            <a:avLst/>
          </a:prstGeom>
          <a:noFill/>
        </p:spPr>
        <p:txBody>
          <a:bodyPr wrap="square">
            <a:spAutoFit/>
          </a:bodyPr>
          <a:lstStyle/>
          <a:p>
            <a:pPr algn="ctr"/>
            <a:r>
              <a:rPr lang="en-US" sz="2400" b="1" dirty="0"/>
              <a:t>Basic Set Operators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p>
                                <m:sSupPr>
                                  <m:ctrlPr>
                                    <a:rPr lang="en-US" sz="1800" i="1" smtClean="0">
                                      <a:latin typeface="Cambria Math" panose="02040503050406030204" pitchFamily="18" charset="0"/>
                                    </a:rPr>
                                  </m:ctrlPr>
                                </m:sSupPr>
                                <m:e>
                                  <m:r>
                                    <a:rPr lang="en-US" sz="1800" b="0" smtClean="0">
                                      <a:latin typeface="Cambria Math" panose="02040503050406030204" pitchFamily="18" charset="0"/>
                                    </a:rPr>
                                    <m:t>𝐴</m:t>
                                  </m:r>
                                </m:e>
                                <m:sup>
                                  <m:r>
                                    <a:rPr lang="en-US" sz="1800" b="0" smtClean="0">
                                      <a:latin typeface="Cambria Math" panose="02040503050406030204" pitchFamily="18" charset="0"/>
                                    </a:rPr>
                                    <m:t>𝑐</m:t>
                                  </m:r>
                                </m:sup>
                              </m:sSup>
                            </m:oMath>
                          </a14:m>
                          <a:r>
                            <a:rPr lang="en-US" sz="1800" dirty="0">
                              <a:latin typeface="Times New Roman" panose="02020603050405020304" pitchFamily="18" charset="0"/>
                              <a:cs typeface="Times New Roman" panose="02020603050405020304" pitchFamily="18" charset="0"/>
                            </a:rPr>
                            <a:t> ={ w | w ∉ A}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b>
                                <m:sSubPr>
                                  <m:ctrlPr>
                                    <a:rPr lang="pl-PL" sz="1800" i="1" dirty="0" smtClean="0">
                                      <a:latin typeface="Cambria Math" panose="02040503050406030204" pitchFamily="18" charset="0"/>
                                    </a:rPr>
                                  </m:ctrlPr>
                                </m:sSubPr>
                                <m:e>
                                  <m:r>
                                    <a:rPr lang="pl-PL" sz="1800" dirty="0" smtClean="0">
                                      <a:latin typeface="Cambria Math" panose="02040503050406030204" pitchFamily="18" charset="0"/>
                                    </a:rPr>
                                    <m:t>(</m:t>
                                  </m:r>
                                  <m:r>
                                    <a:rPr lang="pl-PL" sz="1800" dirty="0" smtClean="0">
                                      <a:latin typeface="Cambria Math" panose="02040503050406030204" pitchFamily="18" charset="0"/>
                                    </a:rPr>
                                    <m:t>𝐴</m:t>
                                  </m:r>
                                  <m:r>
                                    <a:rPr lang="pl-PL" sz="1800" dirty="0" smtClean="0">
                                      <a:latin typeface="Cambria Math" panose="02040503050406030204" pitchFamily="18" charset="0"/>
                                    </a:rPr>
                                    <m:t>)</m:t>
                                  </m:r>
                                </m:e>
                                <m:sub>
                                  <m:r>
                                    <a:rPr lang="pl-PL" sz="1800" dirty="0" smtClean="0">
                                      <a:latin typeface="Cambria Math" panose="02040503050406030204" pitchFamily="18" charset="0"/>
                                    </a:rPr>
                                    <m:t>𝑧</m:t>
                                  </m:r>
                                </m:sub>
                              </m:sSub>
                              <m:r>
                                <a:rPr lang="pl-PL" sz="1800" dirty="0" smtClean="0">
                                  <a:latin typeface="Cambria Math" panose="02040503050406030204" pitchFamily="18" charset="0"/>
                                </a:rPr>
                                <m:t> </m:t>
                              </m:r>
                            </m:oMath>
                          </a14:m>
                          <a:r>
                            <a:rPr lang="pl-PL" sz="1800" dirty="0">
                              <a:latin typeface="Times New Roman" panose="02020603050405020304" pitchFamily="18" charset="0"/>
                              <a:cs typeface="Times New Roman" panose="02020603050405020304" pitchFamily="18" charset="0"/>
                            </a:rPr>
                            <a:t>= { c | c = a + z, for a ∈ A}</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350530401"/>
                      </a:ext>
                    </a:extLst>
                  </a:tr>
                </a:tbl>
              </a:graphicData>
            </a:graphic>
          </p:graphicFrame>
        </mc:Choice>
        <mc:Fallback xmlns="">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508197" r="-247" b="-322951"/>
                          </a:stretch>
                        </a:blip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808197" r="-247" b="-22951"/>
                          </a:stretch>
                        </a:blipFill>
                      </a:tcPr>
                    </a:tc>
                    <a:extLst>
                      <a:ext uri="{0D108BD9-81ED-4DB2-BD59-A6C34878D82A}">
                        <a16:rowId xmlns:a16="http://schemas.microsoft.com/office/drawing/2014/main" val="1350530401"/>
                      </a:ext>
                    </a:extLst>
                  </a:tr>
                </a:tbl>
              </a:graphicData>
            </a:graphic>
          </p:graphicFrame>
        </mc:Fallback>
      </mc:AlternateContent>
    </p:spTree>
    <p:extLst>
      <p:ext uri="{BB962C8B-B14F-4D97-AF65-F5344CB8AC3E}">
        <p14:creationId xmlns:p14="http://schemas.microsoft.com/office/powerpoint/2010/main" val="334583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F564897-B137-4B19-F0BB-E3320E27B185}"/>
              </a:ext>
            </a:extLst>
          </p:cNvPr>
          <p:cNvSpPr/>
          <p:nvPr/>
        </p:nvSpPr>
        <p:spPr>
          <a:xfrm>
            <a:off x="843945" y="3745493"/>
            <a:ext cx="3326130" cy="2000250"/>
          </a:xfrm>
          <a:prstGeom prst="rect">
            <a:avLst/>
          </a:prstGeom>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1906E-78E2-AEC1-8FEF-85D9A6185ABE}"/>
              </a:ext>
            </a:extLst>
          </p:cNvPr>
          <p:cNvSpPr>
            <a:spLocks noGrp="1"/>
          </p:cNvSpPr>
          <p:nvPr>
            <p:ph type="title"/>
          </p:nvPr>
        </p:nvSpPr>
        <p:spPr/>
        <p:txBody>
          <a:bodyPr/>
          <a:lstStyle/>
          <a:p>
            <a:r>
              <a:rPr lang="en-US" dirty="0"/>
              <a:t>Basic Set Theory</a:t>
            </a:r>
          </a:p>
        </p:txBody>
      </p:sp>
      <p:grpSp>
        <p:nvGrpSpPr>
          <p:cNvPr id="32" name="Group 31">
            <a:extLst>
              <a:ext uri="{FF2B5EF4-FFF2-40B4-BE49-F238E27FC236}">
                <a16:creationId xmlns:a16="http://schemas.microsoft.com/office/drawing/2014/main" id="{33BF423D-B758-C3C3-1CA2-146CF2489AB9}"/>
              </a:ext>
            </a:extLst>
          </p:cNvPr>
          <p:cNvGrpSpPr/>
          <p:nvPr/>
        </p:nvGrpSpPr>
        <p:grpSpPr>
          <a:xfrm>
            <a:off x="404415" y="1235438"/>
            <a:ext cx="3044952" cy="1734463"/>
            <a:chOff x="335360" y="1238250"/>
            <a:chExt cx="3616325" cy="2101176"/>
          </a:xfrm>
        </p:grpSpPr>
        <p:sp>
          <p:nvSpPr>
            <p:cNvPr id="11" name="Freeform: Shape 10">
              <a:extLst>
                <a:ext uri="{FF2B5EF4-FFF2-40B4-BE49-F238E27FC236}">
                  <a16:creationId xmlns:a16="http://schemas.microsoft.com/office/drawing/2014/main" id="{73CBF5A0-A984-7110-0534-F9DFC4E6AC70}"/>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5EF8AC-2BC7-5EB5-93EB-D3922D85144B}"/>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Freeform: Shape 12">
              <a:extLst>
                <a:ext uri="{FF2B5EF4-FFF2-40B4-BE49-F238E27FC236}">
                  <a16:creationId xmlns:a16="http://schemas.microsoft.com/office/drawing/2014/main" id="{1AAE55F8-C4D1-7D56-259A-73D410C17FCA}"/>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0FD5616-0703-1FE4-3E6F-EF3CC8A7A3BD}"/>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5" name="TextBox 14">
              <a:extLst>
                <a:ext uri="{FF2B5EF4-FFF2-40B4-BE49-F238E27FC236}">
                  <a16:creationId xmlns:a16="http://schemas.microsoft.com/office/drawing/2014/main" id="{48EEC7F1-CF57-06BF-3513-5AF3AEB16B47}"/>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grpSp>
        <p:nvGrpSpPr>
          <p:cNvPr id="31" name="Group 30">
            <a:extLst>
              <a:ext uri="{FF2B5EF4-FFF2-40B4-BE49-F238E27FC236}">
                <a16:creationId xmlns:a16="http://schemas.microsoft.com/office/drawing/2014/main" id="{F28F7F23-9407-C64E-ECE6-B0FFF6EE8B07}"/>
              </a:ext>
            </a:extLst>
          </p:cNvPr>
          <p:cNvGrpSpPr/>
          <p:nvPr/>
        </p:nvGrpSpPr>
        <p:grpSpPr>
          <a:xfrm>
            <a:off x="4630842" y="1138634"/>
            <a:ext cx="3040987" cy="1734463"/>
            <a:chOff x="4535091" y="1238250"/>
            <a:chExt cx="3705226" cy="2101176"/>
          </a:xfrm>
        </p:grpSpPr>
        <p:sp>
          <p:nvSpPr>
            <p:cNvPr id="16" name="Freeform: Shape 15">
              <a:extLst>
                <a:ext uri="{FF2B5EF4-FFF2-40B4-BE49-F238E27FC236}">
                  <a16:creationId xmlns:a16="http://schemas.microsoft.com/office/drawing/2014/main" id="{10BB03D2-13F4-2407-5D68-85150ACB7F15}"/>
                </a:ext>
              </a:extLst>
            </p:cNvPr>
            <p:cNvSpPr/>
            <p:nvPr/>
          </p:nvSpPr>
          <p:spPr>
            <a:xfrm>
              <a:off x="4623992"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FAFE70F-273E-F6E7-2D53-471B7BA1F3D1}"/>
                </a:ext>
              </a:extLst>
            </p:cNvPr>
            <p:cNvSpPr/>
            <p:nvPr/>
          </p:nvSpPr>
          <p:spPr>
            <a:xfrm>
              <a:off x="6001944"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A356146-7EFE-D57A-92F8-26B55119BD53}"/>
                </a:ext>
              </a:extLst>
            </p:cNvPr>
            <p:cNvSpPr/>
            <p:nvPr/>
          </p:nvSpPr>
          <p:spPr>
            <a:xfrm>
              <a:off x="5995592"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DE9593-13CB-1205-3D12-B7714E2B8426}"/>
                </a:ext>
              </a:extLst>
            </p:cNvPr>
            <p:cNvSpPr txBox="1"/>
            <p:nvPr/>
          </p:nvSpPr>
          <p:spPr>
            <a:xfrm>
              <a:off x="4667250"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0" name="TextBox 19">
              <a:extLst>
                <a:ext uri="{FF2B5EF4-FFF2-40B4-BE49-F238E27FC236}">
                  <a16:creationId xmlns:a16="http://schemas.microsoft.com/office/drawing/2014/main" id="{1A71A27A-DEAC-BF4F-CB0C-41BDA2921917}"/>
                </a:ext>
              </a:extLst>
            </p:cNvPr>
            <p:cNvSpPr txBox="1"/>
            <p:nvPr/>
          </p:nvSpPr>
          <p:spPr>
            <a:xfrm>
              <a:off x="5995592" y="2758153"/>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5C2EF539-A926-9819-A04A-AC39A6254445}"/>
                </a:ext>
              </a:extLst>
            </p:cNvPr>
            <p:cNvSpPr txBox="1"/>
            <p:nvPr/>
          </p:nvSpPr>
          <p:spPr>
            <a:xfrm>
              <a:off x="4535091" y="2645799"/>
              <a:ext cx="1550194" cy="447419"/>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sp>
        <p:nvSpPr>
          <p:cNvPr id="24" name="TextBox 23">
            <a:extLst>
              <a:ext uri="{FF2B5EF4-FFF2-40B4-BE49-F238E27FC236}">
                <a16:creationId xmlns:a16="http://schemas.microsoft.com/office/drawing/2014/main" id="{22EA3743-053F-8593-062F-04A213014A0F}"/>
              </a:ext>
            </a:extLst>
          </p:cNvPr>
          <p:cNvSpPr txBox="1"/>
          <p:nvPr/>
        </p:nvSpPr>
        <p:spPr>
          <a:xfrm>
            <a:off x="3192494" y="3142712"/>
            <a:ext cx="6176962"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Union of A and B</a:t>
            </a:r>
          </a:p>
        </p:txBody>
      </p:sp>
      <p:grpSp>
        <p:nvGrpSpPr>
          <p:cNvPr id="30" name="Group 29">
            <a:extLst>
              <a:ext uri="{FF2B5EF4-FFF2-40B4-BE49-F238E27FC236}">
                <a16:creationId xmlns:a16="http://schemas.microsoft.com/office/drawing/2014/main" id="{918BA5AA-E1D2-04D8-5F07-D99608BE3A97}"/>
              </a:ext>
            </a:extLst>
          </p:cNvPr>
          <p:cNvGrpSpPr/>
          <p:nvPr/>
        </p:nvGrpSpPr>
        <p:grpSpPr>
          <a:xfrm>
            <a:off x="8471697" y="1238250"/>
            <a:ext cx="3044952" cy="1737360"/>
            <a:chOff x="8471697" y="1238250"/>
            <a:chExt cx="3616325" cy="2101176"/>
          </a:xfrm>
        </p:grpSpPr>
        <p:sp>
          <p:nvSpPr>
            <p:cNvPr id="25" name="Freeform: Shape 24">
              <a:extLst>
                <a:ext uri="{FF2B5EF4-FFF2-40B4-BE49-F238E27FC236}">
                  <a16:creationId xmlns:a16="http://schemas.microsoft.com/office/drawing/2014/main" id="{BC8D0FD0-744E-6DDD-29A1-67C4F1D64F8D}"/>
                </a:ext>
              </a:extLst>
            </p:cNvPr>
            <p:cNvSpPr/>
            <p:nvPr/>
          </p:nvSpPr>
          <p:spPr>
            <a:xfrm>
              <a:off x="8471697"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28B92B-B1FE-7B13-B76D-9B34E76CC5F2}"/>
                </a:ext>
              </a:extLst>
            </p:cNvPr>
            <p:cNvSpPr/>
            <p:nvPr/>
          </p:nvSpPr>
          <p:spPr>
            <a:xfrm>
              <a:off x="9849649"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Freeform: Shape 26">
              <a:extLst>
                <a:ext uri="{FF2B5EF4-FFF2-40B4-BE49-F238E27FC236}">
                  <a16:creationId xmlns:a16="http://schemas.microsoft.com/office/drawing/2014/main" id="{8C6FF3B4-6836-4086-9B48-C73E7938298D}"/>
                </a:ext>
              </a:extLst>
            </p:cNvPr>
            <p:cNvSpPr/>
            <p:nvPr/>
          </p:nvSpPr>
          <p:spPr>
            <a:xfrm>
              <a:off x="9843297"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9274ABEE-E968-D1C4-180D-E8BC749EA735}"/>
                </a:ext>
              </a:extLst>
            </p:cNvPr>
            <p:cNvSpPr txBox="1"/>
            <p:nvPr/>
          </p:nvSpPr>
          <p:spPr>
            <a:xfrm>
              <a:off x="8514955"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9" name="TextBox 28">
              <a:extLst>
                <a:ext uri="{FF2B5EF4-FFF2-40B4-BE49-F238E27FC236}">
                  <a16:creationId xmlns:a16="http://schemas.microsoft.com/office/drawing/2014/main" id="{E8DE3FA8-BDA9-8A52-6DA8-04B2824BFA13}"/>
                </a:ext>
              </a:extLst>
            </p:cNvPr>
            <p:cNvSpPr txBox="1"/>
            <p:nvPr/>
          </p:nvSpPr>
          <p:spPr>
            <a:xfrm>
              <a:off x="9936167" y="2721295"/>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36" name="Freeform: Shape 35">
            <a:extLst>
              <a:ext uri="{FF2B5EF4-FFF2-40B4-BE49-F238E27FC236}">
                <a16:creationId xmlns:a16="http://schemas.microsoft.com/office/drawing/2014/main" id="{E60F045D-7639-BC6D-1F29-14F8027A6972}"/>
              </a:ext>
            </a:extLst>
          </p:cNvPr>
          <p:cNvSpPr/>
          <p:nvPr/>
        </p:nvSpPr>
        <p:spPr>
          <a:xfrm>
            <a:off x="1588558" y="4176888"/>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56507047-2E8D-CC83-446A-B623D0088577}"/>
              </a:ext>
            </a:extLst>
          </p:cNvPr>
          <p:cNvSpPr txBox="1"/>
          <p:nvPr/>
        </p:nvSpPr>
        <p:spPr>
          <a:xfrm>
            <a:off x="1584177" y="4907785"/>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CD7404-B588-7D3D-871D-9A2CE578DE0B}"/>
                  </a:ext>
                </a:extLst>
              </p:cNvPr>
              <p:cNvSpPr txBox="1"/>
              <p:nvPr/>
            </p:nvSpPr>
            <p:spPr>
              <a:xfrm>
                <a:off x="850021" y="5345379"/>
                <a:ext cx="709284" cy="369332"/>
              </a:xfrm>
              <a:prstGeom prst="rect">
                <a:avLst/>
              </a:prstGeom>
              <a:noFill/>
            </p:spPr>
            <p:txBody>
              <a:bodyPr wrap="square">
                <a:spAutoFit/>
              </a:bodyPr>
              <a:lstStyle/>
              <a:p>
                <a14:m>
                  <m:oMath xmlns:m="http://schemas.openxmlformats.org/officeDocument/2006/math">
                    <m:sSup>
                      <m:sSupPr>
                        <m:ctrlPr>
                          <a:rPr lang="en-US" sz="1800" i="1" smtClean="0">
                            <a:solidFill>
                              <a:schemeClr val="bg1"/>
                            </a:solidFill>
                            <a:latin typeface="Cambria Math" panose="02040503050406030204" pitchFamily="18" charset="0"/>
                          </a:rPr>
                        </m:ctrlPr>
                      </m:sSupPr>
                      <m:e>
                        <m:r>
                          <a:rPr lang="en-US" sz="1800" b="0" smtClean="0">
                            <a:solidFill>
                              <a:schemeClr val="bg1"/>
                            </a:solidFill>
                            <a:latin typeface="Cambria Math" panose="02040503050406030204" pitchFamily="18" charset="0"/>
                          </a:rPr>
                          <m:t>𝐴</m:t>
                        </m:r>
                      </m:e>
                      <m:sup>
                        <m:r>
                          <a:rPr lang="en-US" sz="1800" b="0" smtClean="0">
                            <a:solidFill>
                              <a:schemeClr val="bg1"/>
                            </a:solidFill>
                            <a:latin typeface="Cambria Math" panose="02040503050406030204" pitchFamily="18" charset="0"/>
                          </a:rPr>
                          <m:t>𝑐</m:t>
                        </m:r>
                      </m:sup>
                    </m:sSup>
                  </m:oMath>
                </a14:m>
                <a:r>
                  <a:rPr lang="en-US" sz="1800"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mc:Choice>
        <mc:Fallback xmlns="">
          <p:sp>
            <p:nvSpPr>
              <p:cNvPr id="41" name="TextBox 40">
                <a:extLst>
                  <a:ext uri="{FF2B5EF4-FFF2-40B4-BE49-F238E27FC236}">
                    <a16:creationId xmlns:a16="http://schemas.microsoft.com/office/drawing/2014/main" id="{39CD7404-B588-7D3D-871D-9A2CE578DE0B}"/>
                  </a:ext>
                </a:extLst>
              </p:cNvPr>
              <p:cNvSpPr txBox="1">
                <a:spLocks noRot="1" noChangeAspect="1" noMove="1" noResize="1" noEditPoints="1" noAdjustHandles="1" noChangeArrowheads="1" noChangeShapeType="1" noTextEdit="1"/>
              </p:cNvSpPr>
              <p:nvPr/>
            </p:nvSpPr>
            <p:spPr>
              <a:xfrm>
                <a:off x="850021" y="5345379"/>
                <a:ext cx="709284" cy="369332"/>
              </a:xfrm>
              <a:prstGeom prst="rect">
                <a:avLst/>
              </a:prstGeom>
              <a:blipFill>
                <a:blip r:embed="rId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B20BC3AB-4A7C-4AB4-42DF-02C57A217015}"/>
              </a:ext>
            </a:extLst>
          </p:cNvPr>
          <p:cNvSpPr txBox="1"/>
          <p:nvPr/>
        </p:nvSpPr>
        <p:spPr>
          <a:xfrm>
            <a:off x="7000789" y="3164348"/>
            <a:ext cx="61779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Intersection of A and B</a:t>
            </a:r>
          </a:p>
        </p:txBody>
      </p:sp>
      <p:sp>
        <p:nvSpPr>
          <p:cNvPr id="45" name="TextBox 44">
            <a:extLst>
              <a:ext uri="{FF2B5EF4-FFF2-40B4-BE49-F238E27FC236}">
                <a16:creationId xmlns:a16="http://schemas.microsoft.com/office/drawing/2014/main" id="{203AE7DB-04AE-B4DF-482F-1C5B5E9FC6B7}"/>
              </a:ext>
            </a:extLst>
          </p:cNvPr>
          <p:cNvSpPr txBox="1"/>
          <p:nvPr/>
        </p:nvSpPr>
        <p:spPr>
          <a:xfrm>
            <a:off x="5717468" y="2388619"/>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nvGrpSpPr>
          <p:cNvPr id="46" name="Group 45">
            <a:extLst>
              <a:ext uri="{FF2B5EF4-FFF2-40B4-BE49-F238E27FC236}">
                <a16:creationId xmlns:a16="http://schemas.microsoft.com/office/drawing/2014/main" id="{59DA0DCA-19CB-5145-1FD0-9A6E25B3067F}"/>
              </a:ext>
            </a:extLst>
          </p:cNvPr>
          <p:cNvGrpSpPr/>
          <p:nvPr/>
        </p:nvGrpSpPr>
        <p:grpSpPr>
          <a:xfrm>
            <a:off x="8628359" y="3868836"/>
            <a:ext cx="3044952" cy="1734463"/>
            <a:chOff x="335360" y="1238250"/>
            <a:chExt cx="3616325" cy="2101176"/>
          </a:xfrm>
        </p:grpSpPr>
        <p:sp>
          <p:nvSpPr>
            <p:cNvPr id="47" name="Freeform: Shape 46">
              <a:extLst>
                <a:ext uri="{FF2B5EF4-FFF2-40B4-BE49-F238E27FC236}">
                  <a16:creationId xmlns:a16="http://schemas.microsoft.com/office/drawing/2014/main" id="{FE267F9B-BE31-9557-104E-959A12EE90C8}"/>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Shape 47">
              <a:extLst>
                <a:ext uri="{FF2B5EF4-FFF2-40B4-BE49-F238E27FC236}">
                  <a16:creationId xmlns:a16="http://schemas.microsoft.com/office/drawing/2014/main" id="{97C01DD2-2F3E-E950-5325-EA2379E33A7D}"/>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Shape 48">
              <a:extLst>
                <a:ext uri="{FF2B5EF4-FFF2-40B4-BE49-F238E27FC236}">
                  <a16:creationId xmlns:a16="http://schemas.microsoft.com/office/drawing/2014/main" id="{A515BC3F-5F31-F74B-CD09-03149D2ADA99}"/>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a:extLst>
                <a:ext uri="{FF2B5EF4-FFF2-40B4-BE49-F238E27FC236}">
                  <a16:creationId xmlns:a16="http://schemas.microsoft.com/office/drawing/2014/main" id="{7E000DEF-3DEB-1D77-C6F9-CCCB55CED537}"/>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51" name="TextBox 50">
              <a:extLst>
                <a:ext uri="{FF2B5EF4-FFF2-40B4-BE49-F238E27FC236}">
                  <a16:creationId xmlns:a16="http://schemas.microsoft.com/office/drawing/2014/main" id="{16BD5594-6429-6C91-C108-6DF31EB03591}"/>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52" name="TextBox 51">
            <a:extLst>
              <a:ext uri="{FF2B5EF4-FFF2-40B4-BE49-F238E27FC236}">
                <a16:creationId xmlns:a16="http://schemas.microsoft.com/office/drawing/2014/main" id="{61BEA0BD-509C-9D27-B20C-156AEE6AB426}"/>
              </a:ext>
            </a:extLst>
          </p:cNvPr>
          <p:cNvSpPr txBox="1"/>
          <p:nvPr/>
        </p:nvSpPr>
        <p:spPr>
          <a:xfrm>
            <a:off x="8664782" y="5027992"/>
            <a:ext cx="1272289"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sp>
        <p:nvSpPr>
          <p:cNvPr id="54" name="TextBox 53">
            <a:extLst>
              <a:ext uri="{FF2B5EF4-FFF2-40B4-BE49-F238E27FC236}">
                <a16:creationId xmlns:a16="http://schemas.microsoft.com/office/drawing/2014/main" id="{5AB87B25-AF9F-6F52-3E0D-B711171EF0CC}"/>
              </a:ext>
            </a:extLst>
          </p:cNvPr>
          <p:cNvSpPr txBox="1"/>
          <p:nvPr/>
        </p:nvSpPr>
        <p:spPr>
          <a:xfrm>
            <a:off x="-963454" y="5890033"/>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Complement of A</a:t>
            </a:r>
          </a:p>
        </p:txBody>
      </p:sp>
      <p:sp>
        <p:nvSpPr>
          <p:cNvPr id="55" name="TextBox 54">
            <a:extLst>
              <a:ext uri="{FF2B5EF4-FFF2-40B4-BE49-F238E27FC236}">
                <a16:creationId xmlns:a16="http://schemas.microsoft.com/office/drawing/2014/main" id="{D18751B8-C6CA-FCC5-95DC-D5073A022976}"/>
              </a:ext>
            </a:extLst>
          </p:cNvPr>
          <p:cNvSpPr txBox="1"/>
          <p:nvPr/>
        </p:nvSpPr>
        <p:spPr>
          <a:xfrm>
            <a:off x="6772189" y="5877337"/>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Difference of A and B</a:t>
            </a:r>
          </a:p>
        </p:txBody>
      </p:sp>
      <p:grpSp>
        <p:nvGrpSpPr>
          <p:cNvPr id="56" name="Group 55">
            <a:extLst>
              <a:ext uri="{FF2B5EF4-FFF2-40B4-BE49-F238E27FC236}">
                <a16:creationId xmlns:a16="http://schemas.microsoft.com/office/drawing/2014/main" id="{7E37CB7B-3D77-C0DA-5B60-44B9E1E581C4}"/>
              </a:ext>
            </a:extLst>
          </p:cNvPr>
          <p:cNvGrpSpPr/>
          <p:nvPr/>
        </p:nvGrpSpPr>
        <p:grpSpPr>
          <a:xfrm>
            <a:off x="5451512" y="3936968"/>
            <a:ext cx="2079871" cy="1138770"/>
            <a:chOff x="335360" y="1238250"/>
            <a:chExt cx="2470150" cy="1379538"/>
          </a:xfrm>
        </p:grpSpPr>
        <p:sp>
          <p:nvSpPr>
            <p:cNvPr id="57" name="Freeform: Shape 56">
              <a:extLst>
                <a:ext uri="{FF2B5EF4-FFF2-40B4-BE49-F238E27FC236}">
                  <a16:creationId xmlns:a16="http://schemas.microsoft.com/office/drawing/2014/main" id="{8940E589-FAC0-EFD0-5290-D8A104267C37}"/>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Freeform: Shape 58">
              <a:extLst>
                <a:ext uri="{FF2B5EF4-FFF2-40B4-BE49-F238E27FC236}">
                  <a16:creationId xmlns:a16="http://schemas.microsoft.com/office/drawing/2014/main" id="{028FEA81-0578-168E-110A-618BA821CB8E}"/>
                </a:ext>
              </a:extLst>
            </p:cNvPr>
            <p:cNvSpPr/>
            <p:nvPr/>
          </p:nvSpPr>
          <p:spPr>
            <a:xfrm>
              <a:off x="853783" y="1477704"/>
              <a:ext cx="878471" cy="768091"/>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A03DF3ED-3AB2-BAE2-FE54-8A2F7521C00C}"/>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61" name="TextBox 60">
              <a:extLst>
                <a:ext uri="{FF2B5EF4-FFF2-40B4-BE49-F238E27FC236}">
                  <a16:creationId xmlns:a16="http://schemas.microsoft.com/office/drawing/2014/main" id="{F4E7B510-6008-016A-3FC6-29A4D591392A}"/>
                </a:ext>
              </a:extLst>
            </p:cNvPr>
            <p:cNvSpPr txBox="1"/>
            <p:nvPr/>
          </p:nvSpPr>
          <p:spPr>
            <a:xfrm>
              <a:off x="1100783" y="1739202"/>
              <a:ext cx="9144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67" name="TextBox 66">
            <a:extLst>
              <a:ext uri="{FF2B5EF4-FFF2-40B4-BE49-F238E27FC236}">
                <a16:creationId xmlns:a16="http://schemas.microsoft.com/office/drawing/2014/main" id="{D1ABD313-4062-45EC-94CC-768288A39322}"/>
              </a:ext>
            </a:extLst>
          </p:cNvPr>
          <p:cNvSpPr txBox="1"/>
          <p:nvPr/>
        </p:nvSpPr>
        <p:spPr>
          <a:xfrm>
            <a:off x="2689098" y="5850426"/>
            <a:ext cx="7183754" cy="369332"/>
          </a:xfrm>
          <a:prstGeom prst="rect">
            <a:avLst/>
          </a:prstGeom>
          <a:noFill/>
        </p:spPr>
        <p:txBody>
          <a:bodyPr wrap="square">
            <a:spAutoFit/>
          </a:bodyPr>
          <a:lstStyle/>
          <a:p>
            <a:pPr algn="ctr"/>
            <a:r>
              <a:rPr lang="pt-BR" dirty="0">
                <a:latin typeface="Times New Roman" panose="02020603050405020304" pitchFamily="18" charset="0"/>
                <a:cs typeface="Times New Roman" panose="02020603050405020304" pitchFamily="18" charset="0"/>
              </a:rPr>
              <a:t>B</a:t>
            </a:r>
            <a:r>
              <a:rPr lang="pt-BR" sz="1800" dirty="0">
                <a:latin typeface="Times New Roman" panose="02020603050405020304" pitchFamily="18" charset="0"/>
                <a:cs typeface="Times New Roman" panose="02020603050405020304" pitchFamily="18" charset="0"/>
              </a:rPr>
              <a:t> Subset 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21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A191-B7DA-9279-21E7-2F588A84AD74}"/>
              </a:ext>
            </a:extLst>
          </p:cNvPr>
          <p:cNvSpPr>
            <a:spLocks noGrp="1"/>
          </p:cNvSpPr>
          <p:nvPr>
            <p:ph type="title"/>
          </p:nvPr>
        </p:nvSpPr>
        <p:spPr/>
        <p:txBody>
          <a:bodyPr/>
          <a:lstStyle/>
          <a:p>
            <a:r>
              <a:rPr lang="en-US" dirty="0"/>
              <a:t>Translation and Reflection</a:t>
            </a:r>
          </a:p>
        </p:txBody>
      </p:sp>
      <p:sp>
        <p:nvSpPr>
          <p:cNvPr id="5" name="Freeform: Shape 4">
            <a:extLst>
              <a:ext uri="{FF2B5EF4-FFF2-40B4-BE49-F238E27FC236}">
                <a16:creationId xmlns:a16="http://schemas.microsoft.com/office/drawing/2014/main" id="{6EB44B3C-62B9-C1E8-135D-B75F0171BD4A}"/>
              </a:ext>
            </a:extLst>
          </p:cNvPr>
          <p:cNvSpPr/>
          <p:nvPr/>
        </p:nvSpPr>
        <p:spPr>
          <a:xfrm>
            <a:off x="1953239" y="3401205"/>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10390A0-E6AA-8B25-D662-A83B14036928}"/>
              </a:ext>
            </a:extLst>
          </p:cNvPr>
          <p:cNvCxnSpPr/>
          <p:nvPr/>
        </p:nvCxnSpPr>
        <p:spPr>
          <a:xfrm>
            <a:off x="1531620" y="2338216"/>
            <a:ext cx="16230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753EAD-3CDD-F51D-64DA-C61205BBA17C}"/>
              </a:ext>
            </a:extLst>
          </p:cNvPr>
          <p:cNvCxnSpPr/>
          <p:nvPr/>
        </p:nvCxnSpPr>
        <p:spPr>
          <a:xfrm>
            <a:off x="1531620" y="2338216"/>
            <a:ext cx="0" cy="278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BF580C-49CC-7391-BDB2-A07F528738D9}"/>
              </a:ext>
            </a:extLst>
          </p:cNvPr>
          <p:cNvCxnSpPr>
            <a:cxnSpLocks/>
            <a:stCxn id="5" idx="0"/>
          </p:cNvCxnSpPr>
          <p:nvPr/>
        </p:nvCxnSpPr>
        <p:spPr>
          <a:xfrm flipV="1">
            <a:off x="1953239" y="2338216"/>
            <a:ext cx="0" cy="10629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91FA0-04C4-364A-EC89-FF14AE3556BB}"/>
              </a:ext>
            </a:extLst>
          </p:cNvPr>
          <p:cNvCxnSpPr>
            <a:stCxn id="5" idx="0"/>
          </p:cNvCxnSpPr>
          <p:nvPr/>
        </p:nvCxnSpPr>
        <p:spPr>
          <a:xfrm flipH="1">
            <a:off x="1531620" y="3401205"/>
            <a:ext cx="4216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68AA7-2EA8-C4FE-8393-710637577952}"/>
                  </a:ext>
                </a:extLst>
              </p:cNvPr>
              <p:cNvSpPr txBox="1"/>
              <p:nvPr/>
            </p:nvSpPr>
            <p:spPr>
              <a:xfrm>
                <a:off x="1713077" y="1968883"/>
                <a:ext cx="480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68AA7-2EA8-C4FE-8393-710637577952}"/>
                  </a:ext>
                </a:extLst>
              </p:cNvPr>
              <p:cNvSpPr txBox="1">
                <a:spLocks noRot="1" noChangeAspect="1" noMove="1" noResize="1" noEditPoints="1" noAdjustHandles="1" noChangeArrowheads="1" noChangeShapeType="1" noTextEdit="1"/>
              </p:cNvSpPr>
              <p:nvPr/>
            </p:nvSpPr>
            <p:spPr>
              <a:xfrm>
                <a:off x="1713077" y="1968883"/>
                <a:ext cx="480323" cy="369332"/>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A56BAF-E8FE-5502-6992-7D2906A2EA5C}"/>
                  </a:ext>
                </a:extLst>
              </p:cNvPr>
              <p:cNvSpPr txBox="1"/>
              <p:nvPr/>
            </p:nvSpPr>
            <p:spPr>
              <a:xfrm>
                <a:off x="1083525" y="3122642"/>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2EA56BAF-E8FE-5502-6992-7D2906A2EA5C}"/>
                  </a:ext>
                </a:extLst>
              </p:cNvPr>
              <p:cNvSpPr txBox="1">
                <a:spLocks noRot="1" noChangeAspect="1" noMove="1" noResize="1" noEditPoints="1" noAdjustHandles="1" noChangeArrowheads="1" noChangeShapeType="1" noTextEdit="1"/>
              </p:cNvSpPr>
              <p:nvPr/>
            </p:nvSpPr>
            <p:spPr>
              <a:xfrm>
                <a:off x="1083525" y="3122642"/>
                <a:ext cx="475002"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286562B-85F3-16F7-A053-58E0DD3A517B}"/>
                  </a:ext>
                </a:extLst>
              </p:cNvPr>
              <p:cNvSpPr txBox="1"/>
              <p:nvPr/>
            </p:nvSpPr>
            <p:spPr>
              <a:xfrm>
                <a:off x="41148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Translation</a:t>
                </a:r>
                <a:r>
                  <a:rPr lang="en-US" sz="2000" dirty="0">
                    <a:latin typeface="Times New Roman" panose="02020603050405020304" pitchFamily="18" charset="0"/>
                    <a:cs typeface="Times New Roman" panose="02020603050405020304" pitchFamily="18" charset="0"/>
                  </a:rPr>
                  <a:t> of set A by point z(</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a:t>
                </a:r>
              </a:p>
              <a:p>
                <a:pPr algn="ctr"/>
                <a14:m>
                  <m:oMath xmlns:m="http://schemas.openxmlformats.org/officeDocument/2006/math">
                    <m:sSub>
                      <m:sSubPr>
                        <m:ctrlPr>
                          <a:rPr lang="pl-PL" sz="2000" i="1" dirty="0" smtClean="0">
                            <a:latin typeface="Cambria Math" panose="02040503050406030204" pitchFamily="18" charset="0"/>
                          </a:rPr>
                        </m:ctrlPr>
                      </m:sSubPr>
                      <m:e>
                        <m:r>
                          <a:rPr lang="pl-PL" sz="2000" dirty="0" smtClean="0">
                            <a:latin typeface="Cambria Math" panose="02040503050406030204" pitchFamily="18" charset="0"/>
                          </a:rPr>
                          <m:t>(</m:t>
                        </m:r>
                        <m:r>
                          <a:rPr lang="pl-PL" sz="2000" dirty="0" smtClean="0">
                            <a:latin typeface="Cambria Math" panose="02040503050406030204" pitchFamily="18" charset="0"/>
                          </a:rPr>
                          <m:t>𝐴</m:t>
                        </m:r>
                        <m:r>
                          <a:rPr lang="pl-PL" sz="2000" dirty="0" smtClean="0">
                            <a:latin typeface="Cambria Math" panose="02040503050406030204" pitchFamily="18" charset="0"/>
                          </a:rPr>
                          <m:t>)</m:t>
                        </m:r>
                      </m:e>
                      <m:sub>
                        <m:r>
                          <a:rPr lang="pl-PL" sz="2000" dirty="0" smtClean="0">
                            <a:latin typeface="Cambria Math" panose="02040503050406030204" pitchFamily="18" charset="0"/>
                          </a:rPr>
                          <m:t>𝑧</m:t>
                        </m:r>
                      </m:sub>
                    </m:sSub>
                    <m:r>
                      <a:rPr lang="pl-PL" sz="2000" dirty="0" smtClean="0">
                        <a:latin typeface="Cambria Math" panose="02040503050406030204" pitchFamily="18" charset="0"/>
                      </a:rPr>
                      <m:t> </m:t>
                    </m:r>
                  </m:oMath>
                </a14:m>
                <a:r>
                  <a:rPr lang="pl-PL" sz="2000" dirty="0">
                    <a:latin typeface="Times New Roman" panose="02020603050405020304" pitchFamily="18" charset="0"/>
                    <a:cs typeface="Times New Roman" panose="02020603050405020304" pitchFamily="18" charset="0"/>
                  </a:rPr>
                  <a:t>= { c | c = a + z, for a ∈ A}</a:t>
                </a:r>
                <a:endParaRPr lang="en-US" sz="20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286562B-85F3-16F7-A053-58E0DD3A517B}"/>
                  </a:ext>
                </a:extLst>
              </p:cNvPr>
              <p:cNvSpPr txBox="1">
                <a:spLocks noRot="1" noChangeAspect="1" noMove="1" noResize="1" noEditPoints="1" noAdjustHandles="1" noChangeArrowheads="1" noChangeShapeType="1" noTextEdit="1"/>
              </p:cNvSpPr>
              <p:nvPr/>
            </p:nvSpPr>
            <p:spPr>
              <a:xfrm>
                <a:off x="411480" y="1106305"/>
                <a:ext cx="5486400" cy="707886"/>
              </a:xfrm>
              <a:prstGeom prst="rect">
                <a:avLst/>
              </a:prstGeom>
              <a:blipFill>
                <a:blip r:embed="rId5"/>
                <a:stretch>
                  <a:fillRect l="-1222" t="-4274" b="-13675"/>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7F4F7F-30A6-90DC-E463-93F26A5A4976}"/>
              </a:ext>
            </a:extLst>
          </p:cNvPr>
          <p:cNvSpPr/>
          <p:nvPr/>
        </p:nvSpPr>
        <p:spPr>
          <a:xfrm>
            <a:off x="1908810" y="334421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59CFD2C-CA5D-0630-ACD6-604B3D2A22C4}"/>
              </a:ext>
            </a:extLst>
          </p:cNvPr>
          <p:cNvSpPr/>
          <p:nvPr/>
        </p:nvSpPr>
        <p:spPr>
          <a:xfrm>
            <a:off x="1485189" y="2292495"/>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9AF3624-A63E-0D48-67D6-60CBA48AD3FA}"/>
              </a:ext>
            </a:extLst>
          </p:cNvPr>
          <p:cNvGrpSpPr/>
          <p:nvPr/>
        </p:nvGrpSpPr>
        <p:grpSpPr>
          <a:xfrm>
            <a:off x="7350967" y="2350600"/>
            <a:ext cx="4162853" cy="2293450"/>
            <a:chOff x="6945622" y="1949579"/>
            <a:chExt cx="4162853" cy="2293450"/>
          </a:xfrm>
        </p:grpSpPr>
        <p:sp>
          <p:nvSpPr>
            <p:cNvPr id="34" name="Freeform: Shape 33">
              <a:extLst>
                <a:ext uri="{FF2B5EF4-FFF2-40B4-BE49-F238E27FC236}">
                  <a16:creationId xmlns:a16="http://schemas.microsoft.com/office/drawing/2014/main" id="{28D24A4E-68A7-3BDB-25B8-2453BC9647B1}"/>
                </a:ext>
              </a:extLst>
            </p:cNvPr>
            <p:cNvSpPr/>
            <p:nvPr/>
          </p:nvSpPr>
          <p:spPr>
            <a:xfrm flipH="1" flipV="1">
              <a:off x="6945622" y="194957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Freeform: Shape 32">
              <a:extLst>
                <a:ext uri="{FF2B5EF4-FFF2-40B4-BE49-F238E27FC236}">
                  <a16:creationId xmlns:a16="http://schemas.microsoft.com/office/drawing/2014/main" id="{5A3F9E95-E900-3F27-2C34-432D7B0A3153}"/>
                </a:ext>
              </a:extLst>
            </p:cNvPr>
            <p:cNvSpPr/>
            <p:nvPr/>
          </p:nvSpPr>
          <p:spPr>
            <a:xfrm>
              <a:off x="9028604" y="310556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D0B8367-3627-48D5-B8BA-8A0A0AF96E28}"/>
                </a:ext>
              </a:extLst>
            </p:cNvPr>
            <p:cNvSpPr/>
            <p:nvPr/>
          </p:nvSpPr>
          <p:spPr>
            <a:xfrm>
              <a:off x="8979773" y="306850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FFC5AA-FE51-67FD-737D-48982609F62F}"/>
                </a:ext>
              </a:extLst>
            </p:cNvPr>
            <p:cNvSpPr txBox="1"/>
            <p:nvPr/>
          </p:nvSpPr>
          <p:spPr>
            <a:xfrm>
              <a:off x="9297294" y="3369426"/>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BBFC3121-6D4F-9CE6-084B-2BB397EED4AE}"/>
                </a:ext>
              </a:extLst>
            </p:cNvPr>
            <p:cNvSpPr txBox="1"/>
            <p:nvPr/>
          </p:nvSpPr>
          <p:spPr>
            <a:xfrm>
              <a:off x="7985557" y="2592979"/>
              <a:ext cx="582930" cy="369332"/>
            </a:xfrm>
            <a:prstGeom prst="rect">
              <a:avLst/>
            </a:prstGeom>
            <a:noFill/>
          </p:spPr>
          <p:txBody>
            <a:bodyPr wrap="square">
              <a:spAutoFit/>
            </a:bodyPr>
            <a:lstStyle/>
            <a:p>
              <a:r>
                <a:rPr lang="pl-PL" sz="1800" dirty="0">
                  <a:latin typeface="Times New Roman" panose="02020603050405020304" pitchFamily="18" charset="0"/>
                  <a:cs typeface="Times New Roman" panose="02020603050405020304" pitchFamily="18" charset="0"/>
                </a:rPr>
                <a:t>Â</a:t>
              </a:r>
              <a:endParaRPr lang="en-US" dirty="0"/>
            </a:p>
          </p:txBody>
        </p:sp>
      </p:grpSp>
      <p:sp>
        <p:nvSpPr>
          <p:cNvPr id="37" name="TextBox 36">
            <a:extLst>
              <a:ext uri="{FF2B5EF4-FFF2-40B4-BE49-F238E27FC236}">
                <a16:creationId xmlns:a16="http://schemas.microsoft.com/office/drawing/2014/main" id="{125A4837-2324-7475-80BF-1E5C7F4CF866}"/>
              </a:ext>
            </a:extLst>
          </p:cNvPr>
          <p:cNvSpPr txBox="1"/>
          <p:nvPr/>
        </p:nvSpPr>
        <p:spPr>
          <a:xfrm>
            <a:off x="679323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Reflection</a:t>
            </a:r>
            <a:r>
              <a:rPr lang="en-US" sz="2000" dirty="0">
                <a:latin typeface="Times New Roman" panose="02020603050405020304" pitchFamily="18" charset="0"/>
                <a:cs typeface="Times New Roman" panose="02020603050405020304" pitchFamily="18" charset="0"/>
              </a:rPr>
              <a:t> of A (</a:t>
            </a:r>
            <a:r>
              <a:rPr lang="en-US" sz="1800" b="0" i="0" dirty="0">
                <a:solidFill>
                  <a:srgbClr val="242021"/>
                </a:solidFill>
                <a:effectLst/>
                <a:latin typeface="TimesTen-Roman"/>
              </a:rPr>
              <a:t>rotation by 180</a:t>
            </a:r>
            <a:r>
              <a:rPr lang="en-US" sz="1800" b="0" i="0" dirty="0">
                <a:solidFill>
                  <a:srgbClr val="242021"/>
                </a:solidFill>
                <a:effectLst/>
                <a:latin typeface="Symbol" panose="05050102010706020507" pitchFamily="18" charset="2"/>
              </a:rPr>
              <a:t>° </a:t>
            </a:r>
            <a:r>
              <a:rPr lang="en-US" sz="2000" dirty="0">
                <a:solidFill>
                  <a:srgbClr val="242021"/>
                </a:solidFill>
                <a:latin typeface="Times New Roman" panose="02020603050405020304" pitchFamily="18" charset="0"/>
                <a:cs typeface="Times New Roman" panose="02020603050405020304" pitchFamily="18" charset="0"/>
              </a:rPr>
              <a:t>about the origin)</a:t>
            </a:r>
            <a:endParaRPr lang="en-US" sz="2000" dirty="0">
              <a:latin typeface="Times New Roman" panose="02020603050405020304" pitchFamily="18" charset="0"/>
              <a:cs typeface="Times New Roman" panose="02020603050405020304" pitchFamily="18" charset="0"/>
            </a:endParaRPr>
          </a:p>
          <a:p>
            <a:pPr algn="ctr"/>
            <a:r>
              <a:rPr lang="pl-PL" sz="2000" dirty="0">
                <a:latin typeface="Times New Roman" panose="02020603050405020304" pitchFamily="18" charset="0"/>
                <a:cs typeface="Times New Roman" panose="02020603050405020304" pitchFamily="18" charset="0"/>
              </a:rPr>
              <a:t>Â = { w | w = -a for a ∈ A} </a:t>
            </a:r>
            <a:endParaRPr lang="en-US" sz="2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B4A6712-A64B-CF01-A400-A579D3E96E11}"/>
              </a:ext>
            </a:extLst>
          </p:cNvPr>
          <p:cNvSpPr txBox="1"/>
          <p:nvPr/>
        </p:nvSpPr>
        <p:spPr>
          <a:xfrm>
            <a:off x="3487432" y="4927973"/>
            <a:ext cx="5486400" cy="400110"/>
          </a:xfrm>
          <a:prstGeom prst="rect">
            <a:avLst/>
          </a:prstGeom>
          <a:noFill/>
        </p:spPr>
        <p:txBody>
          <a:bodyPr wrap="square">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Reference point</a:t>
            </a:r>
            <a:endParaRPr lang="en-US" sz="2000" dirty="0">
              <a:solidFill>
                <a:srgbClr val="FF0000"/>
              </a:solidFill>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69012972-A5E5-B35A-C254-A21CFFE32BE2}"/>
              </a:ext>
            </a:extLst>
          </p:cNvPr>
          <p:cNvCxnSpPr>
            <a:cxnSpLocks/>
          </p:cNvCxnSpPr>
          <p:nvPr/>
        </p:nvCxnSpPr>
        <p:spPr>
          <a:xfrm flipV="1">
            <a:off x="6461996" y="3628805"/>
            <a:ext cx="2809652" cy="1299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C19568F-1096-8E62-82E4-4BC0FF060777}"/>
              </a:ext>
            </a:extLst>
          </p:cNvPr>
          <p:cNvCxnSpPr>
            <a:cxnSpLocks/>
          </p:cNvCxnSpPr>
          <p:nvPr/>
        </p:nvCxnSpPr>
        <p:spPr>
          <a:xfrm flipH="1" flipV="1">
            <a:off x="2142446" y="3560970"/>
            <a:ext cx="4319550" cy="1367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128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CE81-98D1-4807-BEB5-3CA1BCB58FBF}"/>
              </a:ext>
            </a:extLst>
          </p:cNvPr>
          <p:cNvSpPr>
            <a:spLocks noGrp="1"/>
          </p:cNvSpPr>
          <p:nvPr>
            <p:ph type="title"/>
          </p:nvPr>
        </p:nvSpPr>
        <p:spPr/>
        <p:txBody>
          <a:bodyPr/>
          <a:lstStyle/>
          <a:p>
            <a:r>
              <a:rPr lang="en-US" dirty="0"/>
              <a:t>Logic Operations</a:t>
            </a:r>
          </a:p>
        </p:txBody>
      </p:sp>
      <p:graphicFrame>
        <p:nvGraphicFramePr>
          <p:cNvPr id="4" name="Table 3">
            <a:extLst>
              <a:ext uri="{FF2B5EF4-FFF2-40B4-BE49-F238E27FC236}">
                <a16:creationId xmlns:a16="http://schemas.microsoft.com/office/drawing/2014/main" id="{364B9007-0D37-94FC-D223-3F7FA9B3A706}"/>
              </a:ext>
            </a:extLst>
          </p:cNvPr>
          <p:cNvGraphicFramePr>
            <a:graphicFrameLocks noGrp="1"/>
          </p:cNvGraphicFramePr>
          <p:nvPr>
            <p:extLst>
              <p:ext uri="{D42A27DB-BD31-4B8C-83A1-F6EECF244321}">
                <p14:modId xmlns:p14="http://schemas.microsoft.com/office/powerpoint/2010/main" val="3621432562"/>
              </p:ext>
            </p:extLst>
          </p:nvPr>
        </p:nvGraphicFramePr>
        <p:xfrm>
          <a:off x="1002667" y="1862666"/>
          <a:ext cx="10186666" cy="2651760"/>
        </p:xfrm>
        <a:graphic>
          <a:graphicData uri="http://schemas.openxmlformats.org/drawingml/2006/table">
            <a:tbl>
              <a:tblPr firstRow="1" bandRow="1">
                <a:tableStyleId>{5C22544A-7EE6-4342-B048-85BDC9FD1C3A}</a:tableStyleId>
              </a:tblPr>
              <a:tblGrid>
                <a:gridCol w="1455238">
                  <a:extLst>
                    <a:ext uri="{9D8B030D-6E8A-4147-A177-3AD203B41FA5}">
                      <a16:colId xmlns:a16="http://schemas.microsoft.com/office/drawing/2014/main" val="744663718"/>
                    </a:ext>
                  </a:extLst>
                </a:gridCol>
                <a:gridCol w="1455238">
                  <a:extLst>
                    <a:ext uri="{9D8B030D-6E8A-4147-A177-3AD203B41FA5}">
                      <a16:colId xmlns:a16="http://schemas.microsoft.com/office/drawing/2014/main" val="2196928196"/>
                    </a:ext>
                  </a:extLst>
                </a:gridCol>
                <a:gridCol w="1455238">
                  <a:extLst>
                    <a:ext uri="{9D8B030D-6E8A-4147-A177-3AD203B41FA5}">
                      <a16:colId xmlns:a16="http://schemas.microsoft.com/office/drawing/2014/main" val="3905691091"/>
                    </a:ext>
                  </a:extLst>
                </a:gridCol>
                <a:gridCol w="1455238">
                  <a:extLst>
                    <a:ext uri="{9D8B030D-6E8A-4147-A177-3AD203B41FA5}">
                      <a16:colId xmlns:a16="http://schemas.microsoft.com/office/drawing/2014/main" val="1241083120"/>
                    </a:ext>
                  </a:extLst>
                </a:gridCol>
                <a:gridCol w="1455238">
                  <a:extLst>
                    <a:ext uri="{9D8B030D-6E8A-4147-A177-3AD203B41FA5}">
                      <a16:colId xmlns:a16="http://schemas.microsoft.com/office/drawing/2014/main" val="491422291"/>
                    </a:ext>
                  </a:extLst>
                </a:gridCol>
                <a:gridCol w="1455238">
                  <a:extLst>
                    <a:ext uri="{9D8B030D-6E8A-4147-A177-3AD203B41FA5}">
                      <a16:colId xmlns:a16="http://schemas.microsoft.com/office/drawing/2014/main" val="3796879143"/>
                    </a:ext>
                  </a:extLst>
                </a:gridCol>
                <a:gridCol w="1455238">
                  <a:extLst>
                    <a:ext uri="{9D8B030D-6E8A-4147-A177-3AD203B41FA5}">
                      <a16:colId xmlns:a16="http://schemas.microsoft.com/office/drawing/2014/main" val="881767337"/>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AND</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OR</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XOR</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NAND</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NOT</a:t>
                      </a:r>
                    </a:p>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extLst>
                  <a:ext uri="{0D108BD9-81ED-4DB2-BD59-A6C34878D82A}">
                    <a16:rowId xmlns:a16="http://schemas.microsoft.com/office/drawing/2014/main" val="954597147"/>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2457697083"/>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1453502449"/>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986903292"/>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351657425"/>
                  </a:ext>
                </a:extLst>
              </a:tr>
            </a:tbl>
          </a:graphicData>
        </a:graphic>
      </p:graphicFrame>
      <p:cxnSp>
        <p:nvCxnSpPr>
          <p:cNvPr id="6" name="Straight Connector 5">
            <a:extLst>
              <a:ext uri="{FF2B5EF4-FFF2-40B4-BE49-F238E27FC236}">
                <a16:creationId xmlns:a16="http://schemas.microsoft.com/office/drawing/2014/main" id="{3CB99BF7-8E89-A806-B8DD-74550F10550D}"/>
              </a:ext>
            </a:extLst>
          </p:cNvPr>
          <p:cNvCxnSpPr/>
          <p:nvPr/>
        </p:nvCxnSpPr>
        <p:spPr>
          <a:xfrm>
            <a:off x="10367010" y="2384107"/>
            <a:ext cx="1714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82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225F-A56A-9CA0-B455-B19D87DDF031}"/>
              </a:ext>
            </a:extLst>
          </p:cNvPr>
          <p:cNvSpPr>
            <a:spLocks noGrp="1"/>
          </p:cNvSpPr>
          <p:nvPr>
            <p:ph type="title"/>
          </p:nvPr>
        </p:nvSpPr>
        <p:spPr/>
        <p:txBody>
          <a:bodyPr/>
          <a:lstStyle/>
          <a:p>
            <a:r>
              <a:rPr lang="en-US" dirty="0"/>
              <a:t>Logic Operations</a:t>
            </a:r>
          </a:p>
        </p:txBody>
      </p:sp>
      <p:pic>
        <p:nvPicPr>
          <p:cNvPr id="5" name="Picture 4">
            <a:extLst>
              <a:ext uri="{FF2B5EF4-FFF2-40B4-BE49-F238E27FC236}">
                <a16:creationId xmlns:a16="http://schemas.microsoft.com/office/drawing/2014/main" id="{286BC403-7E75-6796-947A-4F6F791B477D}"/>
              </a:ext>
            </a:extLst>
          </p:cNvPr>
          <p:cNvPicPr>
            <a:picLocks noChangeAspect="1"/>
          </p:cNvPicPr>
          <p:nvPr/>
        </p:nvPicPr>
        <p:blipFill>
          <a:blip r:embed="rId3"/>
          <a:srcRect t="57547"/>
          <a:stretch/>
        </p:blipFill>
        <p:spPr>
          <a:xfrm>
            <a:off x="6409148" y="1986327"/>
            <a:ext cx="5447493" cy="2885345"/>
          </a:xfrm>
          <a:prstGeom prst="rect">
            <a:avLst/>
          </a:prstGeom>
        </p:spPr>
      </p:pic>
      <p:pic>
        <p:nvPicPr>
          <p:cNvPr id="6" name="Picture 5">
            <a:extLst>
              <a:ext uri="{FF2B5EF4-FFF2-40B4-BE49-F238E27FC236}">
                <a16:creationId xmlns:a16="http://schemas.microsoft.com/office/drawing/2014/main" id="{031D302E-AFFD-1B4D-B1EF-41DF8D0DF830}"/>
              </a:ext>
            </a:extLst>
          </p:cNvPr>
          <p:cNvPicPr>
            <a:picLocks noChangeAspect="1"/>
          </p:cNvPicPr>
          <p:nvPr/>
        </p:nvPicPr>
        <p:blipFill>
          <a:blip r:embed="rId3"/>
          <a:srcRect b="41317"/>
          <a:stretch/>
        </p:blipFill>
        <p:spPr>
          <a:xfrm>
            <a:off x="438229" y="1434800"/>
            <a:ext cx="5447493" cy="3988397"/>
          </a:xfrm>
          <a:prstGeom prst="rect">
            <a:avLst/>
          </a:prstGeom>
        </p:spPr>
      </p:pic>
    </p:spTree>
    <p:extLst>
      <p:ext uri="{BB962C8B-B14F-4D97-AF65-F5344CB8AC3E}">
        <p14:creationId xmlns:p14="http://schemas.microsoft.com/office/powerpoint/2010/main" val="3862652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11766</TotalTime>
  <Words>3709</Words>
  <Application>Microsoft Office PowerPoint</Application>
  <PresentationFormat>Widescreen</PresentationFormat>
  <Paragraphs>438</Paragraphs>
  <Slides>32</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等线</vt:lpstr>
      <vt:lpstr>Malgun Gothic</vt:lpstr>
      <vt:lpstr>Malgun Gothic</vt:lpstr>
      <vt:lpstr>Arial</vt:lpstr>
      <vt:lpstr>Arial Unicode MS</vt:lpstr>
      <vt:lpstr>Calibri</vt:lpstr>
      <vt:lpstr>Cambria Math</vt:lpstr>
      <vt:lpstr>Symbol</vt:lpstr>
      <vt:lpstr>Times New Roman</vt:lpstr>
      <vt:lpstr>TimesTen-Italic</vt:lpstr>
      <vt:lpstr>TimesTen-Roman</vt:lpstr>
      <vt:lpstr>양재참숯체B</vt:lpstr>
      <vt:lpstr>디자인 사용자 지정</vt:lpstr>
      <vt:lpstr>Timeline</vt:lpstr>
      <vt:lpstr>PowerPoint Presentation</vt:lpstr>
      <vt:lpstr>Introduction</vt:lpstr>
      <vt:lpstr>Representing Objects by sets</vt:lpstr>
      <vt:lpstr>Representing Objects by sets</vt:lpstr>
      <vt:lpstr>Basic Set Theory</vt:lpstr>
      <vt:lpstr>Translation and Reflection</vt:lpstr>
      <vt:lpstr>Logic Operations</vt:lpstr>
      <vt:lpstr>Logic Operations</vt:lpstr>
      <vt:lpstr>Structuring element</vt:lpstr>
      <vt:lpstr>Erosion</vt:lpstr>
      <vt:lpstr>Erosion</vt:lpstr>
      <vt:lpstr>Using erosion to remove image components.</vt:lpstr>
      <vt:lpstr>Separating the objects using erosion</vt:lpstr>
      <vt:lpstr>Dilation</vt:lpstr>
      <vt:lpstr>Dilation</vt:lpstr>
      <vt:lpstr>Dilation</vt:lpstr>
      <vt:lpstr>Opening</vt:lpstr>
      <vt:lpstr>Closing</vt:lpstr>
      <vt:lpstr>Program to process fingerprint images</vt:lpstr>
      <vt:lpstr>Hit or Miss transform</vt:lpstr>
      <vt:lpstr>Hit or Miss transform example</vt:lpstr>
      <vt:lpstr>Hit or Miss transform example</vt:lpstr>
      <vt:lpstr>Boundary extraction</vt:lpstr>
      <vt:lpstr>Boundary extraction</vt:lpstr>
      <vt:lpstr>Thinning</vt:lpstr>
      <vt:lpstr>Thinning</vt:lpstr>
      <vt:lpstr>Thinning</vt:lpstr>
      <vt:lpstr>Thinning</vt:lpstr>
      <vt:lpstr>Thinning</vt:lpstr>
      <vt:lpstr>Thinning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303</cp:revision>
  <dcterms:created xsi:type="dcterms:W3CDTF">2024-11-29T08:47:06Z</dcterms:created>
  <dcterms:modified xsi:type="dcterms:W3CDTF">2025-06-02T11:06:31Z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